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3" r:id="rId1"/>
  </p:sldMasterIdLst>
  <p:sldIdLst>
    <p:sldId id="257" r:id="rId2"/>
    <p:sldId id="258" r:id="rId3"/>
    <p:sldId id="260" r:id="rId4"/>
    <p:sldId id="268" r:id="rId5"/>
    <p:sldId id="271" r:id="rId6"/>
    <p:sldId id="269" r:id="rId7"/>
    <p:sldId id="270" r:id="rId8"/>
    <p:sldId id="290" r:id="rId9"/>
    <p:sldId id="273" r:id="rId10"/>
    <p:sldId id="274" r:id="rId11"/>
    <p:sldId id="287" r:id="rId12"/>
    <p:sldId id="288" r:id="rId13"/>
    <p:sldId id="289" r:id="rId14"/>
    <p:sldId id="283" r:id="rId15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8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21495E4-28B1-4978-9417-017132D83E00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27E53650-0296-4B8F-A7B5-777DDC829AB8}">
      <dgm:prSet/>
      <dgm:spPr/>
      <dgm:t>
        <a:bodyPr/>
        <a:lstStyle/>
        <a:p>
          <a:r>
            <a:rPr lang="fi-FI"/>
            <a:t>Potilaalla</a:t>
          </a:r>
          <a:r>
            <a:rPr lang="fi-FI" b="0" i="0"/>
            <a:t> voi olla oikeus vaativaan lääkinnälliseen kuntoutukseen, jos</a:t>
          </a:r>
          <a:endParaRPr lang="en-US"/>
        </a:p>
      </dgm:t>
    </dgm:pt>
    <dgm:pt modelId="{0D15850D-09CF-41F5-B8C3-92A4EF52D2B1}" type="parTrans" cxnId="{19F2F7D9-B55A-479C-A176-8BCE3D3510D6}">
      <dgm:prSet/>
      <dgm:spPr/>
      <dgm:t>
        <a:bodyPr/>
        <a:lstStyle/>
        <a:p>
          <a:endParaRPr lang="en-US"/>
        </a:p>
      </dgm:t>
    </dgm:pt>
    <dgm:pt modelId="{9354786B-B92C-498E-8B2E-5DFB1834B5A0}" type="sibTrans" cxnId="{19F2F7D9-B55A-479C-A176-8BCE3D3510D6}">
      <dgm:prSet/>
      <dgm:spPr/>
      <dgm:t>
        <a:bodyPr/>
        <a:lstStyle/>
        <a:p>
          <a:endParaRPr lang="en-US"/>
        </a:p>
      </dgm:t>
    </dgm:pt>
    <dgm:pt modelId="{E057F5B1-C8B0-48F6-8AF2-CAAC2C523329}">
      <dgm:prSet/>
      <dgm:spPr/>
      <dgm:t>
        <a:bodyPr/>
        <a:lstStyle/>
        <a:p>
          <a:r>
            <a:rPr lang="fi-FI" b="0" i="0"/>
            <a:t>alle 65-vuotias</a:t>
          </a:r>
          <a:endParaRPr lang="en-US"/>
        </a:p>
      </dgm:t>
    </dgm:pt>
    <dgm:pt modelId="{4AA7C63C-9743-4744-A873-BA7AACB5835F}" type="parTrans" cxnId="{ECFE92B6-DB07-44F1-ADB2-8F8C35550478}">
      <dgm:prSet/>
      <dgm:spPr/>
      <dgm:t>
        <a:bodyPr/>
        <a:lstStyle/>
        <a:p>
          <a:endParaRPr lang="en-US"/>
        </a:p>
      </dgm:t>
    </dgm:pt>
    <dgm:pt modelId="{19A134D8-E403-45FA-A32D-8C6109BBA712}" type="sibTrans" cxnId="{ECFE92B6-DB07-44F1-ADB2-8F8C35550478}">
      <dgm:prSet/>
      <dgm:spPr/>
      <dgm:t>
        <a:bodyPr/>
        <a:lstStyle/>
        <a:p>
          <a:endParaRPr lang="en-US"/>
        </a:p>
      </dgm:t>
    </dgm:pt>
    <dgm:pt modelId="{D2576F97-63C0-4D71-9E2B-1EC29698E794}">
      <dgm:prSet/>
      <dgm:spPr/>
      <dgm:t>
        <a:bodyPr/>
        <a:lstStyle/>
        <a:p>
          <a:r>
            <a:rPr lang="fi-FI" b="0" i="0"/>
            <a:t>vamman tai sairauden vuoksi huomattavia vaikeuksia selviytyä arjen toimissa ja osallistua niihin</a:t>
          </a:r>
          <a:endParaRPr lang="en-US"/>
        </a:p>
      </dgm:t>
    </dgm:pt>
    <dgm:pt modelId="{C497D1FA-FD85-45F0-8A0C-39CA08DF73C0}" type="parTrans" cxnId="{BFA7D53A-CA37-4B59-9528-727DD30C4325}">
      <dgm:prSet/>
      <dgm:spPr/>
      <dgm:t>
        <a:bodyPr/>
        <a:lstStyle/>
        <a:p>
          <a:endParaRPr lang="en-US"/>
        </a:p>
      </dgm:t>
    </dgm:pt>
    <dgm:pt modelId="{97063438-9E17-47EE-8C91-3F5D502F6EA2}" type="sibTrans" cxnId="{BFA7D53A-CA37-4B59-9528-727DD30C4325}">
      <dgm:prSet/>
      <dgm:spPr/>
      <dgm:t>
        <a:bodyPr/>
        <a:lstStyle/>
        <a:p>
          <a:endParaRPr lang="en-US"/>
        </a:p>
      </dgm:t>
    </dgm:pt>
    <dgm:pt modelId="{5891445D-D47C-4DF0-A89B-00F3CDB85635}">
      <dgm:prSet/>
      <dgm:spPr/>
      <dgm:t>
        <a:bodyPr/>
        <a:lstStyle/>
        <a:p>
          <a:r>
            <a:rPr lang="fi-FI" b="0" i="0"/>
            <a:t>kuntoutuksen tarve kestää vähintään vuoden</a:t>
          </a:r>
          <a:endParaRPr lang="en-US"/>
        </a:p>
      </dgm:t>
    </dgm:pt>
    <dgm:pt modelId="{FFEC3483-03C5-4706-9ECB-8911F032E9DD}" type="parTrans" cxnId="{DD8BFE35-71C6-4BC0-A348-DB33BDDEDAA0}">
      <dgm:prSet/>
      <dgm:spPr/>
      <dgm:t>
        <a:bodyPr/>
        <a:lstStyle/>
        <a:p>
          <a:endParaRPr lang="en-US"/>
        </a:p>
      </dgm:t>
    </dgm:pt>
    <dgm:pt modelId="{A85CAD07-42F2-4F2C-8299-980030805433}" type="sibTrans" cxnId="{DD8BFE35-71C6-4BC0-A348-DB33BDDEDAA0}">
      <dgm:prSet/>
      <dgm:spPr/>
      <dgm:t>
        <a:bodyPr/>
        <a:lstStyle/>
        <a:p>
          <a:endParaRPr lang="en-US"/>
        </a:p>
      </dgm:t>
    </dgm:pt>
    <dgm:pt modelId="{1EEEBAC4-AFAF-4829-A238-FFB95DF3D79E}">
      <dgm:prSet/>
      <dgm:spPr/>
      <dgm:t>
        <a:bodyPr/>
        <a:lstStyle/>
        <a:p>
          <a:r>
            <a:rPr lang="fi-FI" b="0" i="0"/>
            <a:t>kuntoutus ei liity välittömästi sairaanhoitoon</a:t>
          </a:r>
          <a:endParaRPr lang="en-US"/>
        </a:p>
      </dgm:t>
    </dgm:pt>
    <dgm:pt modelId="{C43E9300-72EB-4E7C-AAC7-4678677B91EE}" type="parTrans" cxnId="{6B981AA6-173E-463D-BD57-C93828A54D33}">
      <dgm:prSet/>
      <dgm:spPr/>
      <dgm:t>
        <a:bodyPr/>
        <a:lstStyle/>
        <a:p>
          <a:endParaRPr lang="en-US"/>
        </a:p>
      </dgm:t>
    </dgm:pt>
    <dgm:pt modelId="{CECD21DB-9631-4E25-9A82-51592B37ACE6}" type="sibTrans" cxnId="{6B981AA6-173E-463D-BD57-C93828A54D33}">
      <dgm:prSet/>
      <dgm:spPr/>
      <dgm:t>
        <a:bodyPr/>
        <a:lstStyle/>
        <a:p>
          <a:endParaRPr lang="en-US"/>
        </a:p>
      </dgm:t>
    </dgm:pt>
    <dgm:pt modelId="{0ABD8045-0B9E-4792-A9D1-144F093592DE}">
      <dgm:prSet/>
      <dgm:spPr/>
      <dgm:t>
        <a:bodyPr/>
        <a:lstStyle/>
        <a:p>
          <a:r>
            <a:rPr lang="fi-FI" b="0" i="0"/>
            <a:t>kuntoutuksen tavoitteet eivät ole hoidollisia, vaan tukevat suoriutumista ja osallistumista.</a:t>
          </a:r>
          <a:endParaRPr lang="en-US"/>
        </a:p>
      </dgm:t>
    </dgm:pt>
    <dgm:pt modelId="{57964D60-4797-40B5-AED5-753BE808F07F}" type="parTrans" cxnId="{2C078AE0-6253-42D4-96A7-98C780001D2A}">
      <dgm:prSet/>
      <dgm:spPr/>
      <dgm:t>
        <a:bodyPr/>
        <a:lstStyle/>
        <a:p>
          <a:endParaRPr lang="en-US"/>
        </a:p>
      </dgm:t>
    </dgm:pt>
    <dgm:pt modelId="{C93AE04B-0824-4692-8A76-6EE30E1E4135}" type="sibTrans" cxnId="{2C078AE0-6253-42D4-96A7-98C780001D2A}">
      <dgm:prSet/>
      <dgm:spPr/>
      <dgm:t>
        <a:bodyPr/>
        <a:lstStyle/>
        <a:p>
          <a:endParaRPr lang="en-US"/>
        </a:p>
      </dgm:t>
    </dgm:pt>
    <dgm:pt modelId="{60109304-6F6D-455F-8A6A-6464CAB37DBE}" type="pres">
      <dgm:prSet presAssocID="{221495E4-28B1-4978-9417-017132D83E00}" presName="Name0" presStyleCnt="0">
        <dgm:presLayoutVars>
          <dgm:dir/>
          <dgm:resizeHandles val="exact"/>
        </dgm:presLayoutVars>
      </dgm:prSet>
      <dgm:spPr/>
    </dgm:pt>
    <dgm:pt modelId="{2934A7D5-A534-4367-8F9E-5F44FB34BD07}" type="pres">
      <dgm:prSet presAssocID="{27E53650-0296-4B8F-A7B5-777DDC829AB8}" presName="node" presStyleLbl="node1" presStyleIdx="0" presStyleCnt="6">
        <dgm:presLayoutVars>
          <dgm:bulletEnabled val="1"/>
        </dgm:presLayoutVars>
      </dgm:prSet>
      <dgm:spPr/>
    </dgm:pt>
    <dgm:pt modelId="{30404602-0956-4CA4-90DF-CE382E4495AC}" type="pres">
      <dgm:prSet presAssocID="{9354786B-B92C-498E-8B2E-5DFB1834B5A0}" presName="sibTrans" presStyleLbl="sibTrans1D1" presStyleIdx="0" presStyleCnt="5"/>
      <dgm:spPr/>
    </dgm:pt>
    <dgm:pt modelId="{ED09EC8D-ABED-4EAD-AB89-39D77B5447AA}" type="pres">
      <dgm:prSet presAssocID="{9354786B-B92C-498E-8B2E-5DFB1834B5A0}" presName="connectorText" presStyleLbl="sibTrans1D1" presStyleIdx="0" presStyleCnt="5"/>
      <dgm:spPr/>
    </dgm:pt>
    <dgm:pt modelId="{75EA5208-7405-4D44-B17E-1F1AED809359}" type="pres">
      <dgm:prSet presAssocID="{E057F5B1-C8B0-48F6-8AF2-CAAC2C523329}" presName="node" presStyleLbl="node1" presStyleIdx="1" presStyleCnt="6">
        <dgm:presLayoutVars>
          <dgm:bulletEnabled val="1"/>
        </dgm:presLayoutVars>
      </dgm:prSet>
      <dgm:spPr/>
    </dgm:pt>
    <dgm:pt modelId="{C665B964-2487-4A6B-8EBE-E33A4B86603F}" type="pres">
      <dgm:prSet presAssocID="{19A134D8-E403-45FA-A32D-8C6109BBA712}" presName="sibTrans" presStyleLbl="sibTrans1D1" presStyleIdx="1" presStyleCnt="5"/>
      <dgm:spPr/>
    </dgm:pt>
    <dgm:pt modelId="{B1C23772-AEFC-4D7B-ACB5-5788A24772DB}" type="pres">
      <dgm:prSet presAssocID="{19A134D8-E403-45FA-A32D-8C6109BBA712}" presName="connectorText" presStyleLbl="sibTrans1D1" presStyleIdx="1" presStyleCnt="5"/>
      <dgm:spPr/>
    </dgm:pt>
    <dgm:pt modelId="{95C26BF6-0874-479F-A7C2-F4EF77DD898E}" type="pres">
      <dgm:prSet presAssocID="{D2576F97-63C0-4D71-9E2B-1EC29698E794}" presName="node" presStyleLbl="node1" presStyleIdx="2" presStyleCnt="6">
        <dgm:presLayoutVars>
          <dgm:bulletEnabled val="1"/>
        </dgm:presLayoutVars>
      </dgm:prSet>
      <dgm:spPr/>
    </dgm:pt>
    <dgm:pt modelId="{DB5A926C-29F4-4E72-8F43-AE0D95DAEB1E}" type="pres">
      <dgm:prSet presAssocID="{97063438-9E17-47EE-8C91-3F5D502F6EA2}" presName="sibTrans" presStyleLbl="sibTrans1D1" presStyleIdx="2" presStyleCnt="5"/>
      <dgm:spPr/>
    </dgm:pt>
    <dgm:pt modelId="{F5C374A2-8322-4E9E-BD89-4402EB8426EF}" type="pres">
      <dgm:prSet presAssocID="{97063438-9E17-47EE-8C91-3F5D502F6EA2}" presName="connectorText" presStyleLbl="sibTrans1D1" presStyleIdx="2" presStyleCnt="5"/>
      <dgm:spPr/>
    </dgm:pt>
    <dgm:pt modelId="{573F65DD-57BA-4A41-8289-5CD221935B3D}" type="pres">
      <dgm:prSet presAssocID="{5891445D-D47C-4DF0-A89B-00F3CDB85635}" presName="node" presStyleLbl="node1" presStyleIdx="3" presStyleCnt="6">
        <dgm:presLayoutVars>
          <dgm:bulletEnabled val="1"/>
        </dgm:presLayoutVars>
      </dgm:prSet>
      <dgm:spPr/>
    </dgm:pt>
    <dgm:pt modelId="{37BA7912-434A-4B96-8ADB-6064323A84EE}" type="pres">
      <dgm:prSet presAssocID="{A85CAD07-42F2-4F2C-8299-980030805433}" presName="sibTrans" presStyleLbl="sibTrans1D1" presStyleIdx="3" presStyleCnt="5"/>
      <dgm:spPr/>
    </dgm:pt>
    <dgm:pt modelId="{6F774A50-E749-4606-884B-FD8A554E2C8B}" type="pres">
      <dgm:prSet presAssocID="{A85CAD07-42F2-4F2C-8299-980030805433}" presName="connectorText" presStyleLbl="sibTrans1D1" presStyleIdx="3" presStyleCnt="5"/>
      <dgm:spPr/>
    </dgm:pt>
    <dgm:pt modelId="{F88C043D-FF6A-4E08-9215-D58110413007}" type="pres">
      <dgm:prSet presAssocID="{1EEEBAC4-AFAF-4829-A238-FFB95DF3D79E}" presName="node" presStyleLbl="node1" presStyleIdx="4" presStyleCnt="6">
        <dgm:presLayoutVars>
          <dgm:bulletEnabled val="1"/>
        </dgm:presLayoutVars>
      </dgm:prSet>
      <dgm:spPr/>
    </dgm:pt>
    <dgm:pt modelId="{F0248341-E966-4ADF-A319-7E10F153B99A}" type="pres">
      <dgm:prSet presAssocID="{CECD21DB-9631-4E25-9A82-51592B37ACE6}" presName="sibTrans" presStyleLbl="sibTrans1D1" presStyleIdx="4" presStyleCnt="5"/>
      <dgm:spPr/>
    </dgm:pt>
    <dgm:pt modelId="{9653B261-B8B1-4810-9A0C-B6042873C9B5}" type="pres">
      <dgm:prSet presAssocID="{CECD21DB-9631-4E25-9A82-51592B37ACE6}" presName="connectorText" presStyleLbl="sibTrans1D1" presStyleIdx="4" presStyleCnt="5"/>
      <dgm:spPr/>
    </dgm:pt>
    <dgm:pt modelId="{2AEAF58E-E4D3-4D3C-AAD5-E3C1F3AE5158}" type="pres">
      <dgm:prSet presAssocID="{0ABD8045-0B9E-4792-A9D1-144F093592DE}" presName="node" presStyleLbl="node1" presStyleIdx="5" presStyleCnt="6">
        <dgm:presLayoutVars>
          <dgm:bulletEnabled val="1"/>
        </dgm:presLayoutVars>
      </dgm:prSet>
      <dgm:spPr/>
    </dgm:pt>
  </dgm:ptLst>
  <dgm:cxnLst>
    <dgm:cxn modelId="{A916A615-B209-4465-BE5D-83921C433362}" type="presOf" srcId="{1EEEBAC4-AFAF-4829-A238-FFB95DF3D79E}" destId="{F88C043D-FF6A-4E08-9215-D58110413007}" srcOrd="0" destOrd="0" presId="urn:microsoft.com/office/officeart/2016/7/layout/RepeatingBendingProcessNew"/>
    <dgm:cxn modelId="{D41BCA2A-F170-4C06-A8A5-49F6A8ED4274}" type="presOf" srcId="{5891445D-D47C-4DF0-A89B-00F3CDB85635}" destId="{573F65DD-57BA-4A41-8289-5CD221935B3D}" srcOrd="0" destOrd="0" presId="urn:microsoft.com/office/officeart/2016/7/layout/RepeatingBendingProcessNew"/>
    <dgm:cxn modelId="{3761DC2D-8674-45FE-A426-9FAC46D41BA7}" type="presOf" srcId="{0ABD8045-0B9E-4792-A9D1-144F093592DE}" destId="{2AEAF58E-E4D3-4D3C-AAD5-E3C1F3AE5158}" srcOrd="0" destOrd="0" presId="urn:microsoft.com/office/officeart/2016/7/layout/RepeatingBendingProcessNew"/>
    <dgm:cxn modelId="{F7D00231-2165-4EA5-8C16-8741A07ADD3C}" type="presOf" srcId="{CECD21DB-9631-4E25-9A82-51592B37ACE6}" destId="{9653B261-B8B1-4810-9A0C-B6042873C9B5}" srcOrd="1" destOrd="0" presId="urn:microsoft.com/office/officeart/2016/7/layout/RepeatingBendingProcessNew"/>
    <dgm:cxn modelId="{DD8BFE35-71C6-4BC0-A348-DB33BDDEDAA0}" srcId="{221495E4-28B1-4978-9417-017132D83E00}" destId="{5891445D-D47C-4DF0-A89B-00F3CDB85635}" srcOrd="3" destOrd="0" parTransId="{FFEC3483-03C5-4706-9ECB-8911F032E9DD}" sibTransId="{A85CAD07-42F2-4F2C-8299-980030805433}"/>
    <dgm:cxn modelId="{BFA7D53A-CA37-4B59-9528-727DD30C4325}" srcId="{221495E4-28B1-4978-9417-017132D83E00}" destId="{D2576F97-63C0-4D71-9E2B-1EC29698E794}" srcOrd="2" destOrd="0" parTransId="{C497D1FA-FD85-45F0-8A0C-39CA08DF73C0}" sibTransId="{97063438-9E17-47EE-8C91-3F5D502F6EA2}"/>
    <dgm:cxn modelId="{19DD7446-4D11-4D3F-B657-B0C0E6B27446}" type="presOf" srcId="{E057F5B1-C8B0-48F6-8AF2-CAAC2C523329}" destId="{75EA5208-7405-4D44-B17E-1F1AED809359}" srcOrd="0" destOrd="0" presId="urn:microsoft.com/office/officeart/2016/7/layout/RepeatingBendingProcessNew"/>
    <dgm:cxn modelId="{AD810B6B-06E3-4F9C-AF7D-1BF3816E625F}" type="presOf" srcId="{97063438-9E17-47EE-8C91-3F5D502F6EA2}" destId="{F5C374A2-8322-4E9E-BD89-4402EB8426EF}" srcOrd="1" destOrd="0" presId="urn:microsoft.com/office/officeart/2016/7/layout/RepeatingBendingProcessNew"/>
    <dgm:cxn modelId="{D35F024E-F3AE-4B24-AF78-782FAAB97DF5}" type="presOf" srcId="{A85CAD07-42F2-4F2C-8299-980030805433}" destId="{37BA7912-434A-4B96-8ADB-6064323A84EE}" srcOrd="0" destOrd="0" presId="urn:microsoft.com/office/officeart/2016/7/layout/RepeatingBendingProcessNew"/>
    <dgm:cxn modelId="{2219AE50-7F3F-4ADD-AE24-6337D913B6C0}" type="presOf" srcId="{A85CAD07-42F2-4F2C-8299-980030805433}" destId="{6F774A50-E749-4606-884B-FD8A554E2C8B}" srcOrd="1" destOrd="0" presId="urn:microsoft.com/office/officeart/2016/7/layout/RepeatingBendingProcessNew"/>
    <dgm:cxn modelId="{21B58972-5254-4D8E-95C2-7AE6B0300BA0}" type="presOf" srcId="{D2576F97-63C0-4D71-9E2B-1EC29698E794}" destId="{95C26BF6-0874-479F-A7C2-F4EF77DD898E}" srcOrd="0" destOrd="0" presId="urn:microsoft.com/office/officeart/2016/7/layout/RepeatingBendingProcessNew"/>
    <dgm:cxn modelId="{FCB95E53-0A0A-42E5-8DB4-EECB070C2577}" type="presOf" srcId="{9354786B-B92C-498E-8B2E-5DFB1834B5A0}" destId="{30404602-0956-4CA4-90DF-CE382E4495AC}" srcOrd="0" destOrd="0" presId="urn:microsoft.com/office/officeart/2016/7/layout/RepeatingBendingProcessNew"/>
    <dgm:cxn modelId="{37248A7D-CC3B-473A-BC44-E0F03ABE38EF}" type="presOf" srcId="{CECD21DB-9631-4E25-9A82-51592B37ACE6}" destId="{F0248341-E966-4ADF-A319-7E10F153B99A}" srcOrd="0" destOrd="0" presId="urn:microsoft.com/office/officeart/2016/7/layout/RepeatingBendingProcessNew"/>
    <dgm:cxn modelId="{6B981AA6-173E-463D-BD57-C93828A54D33}" srcId="{221495E4-28B1-4978-9417-017132D83E00}" destId="{1EEEBAC4-AFAF-4829-A238-FFB95DF3D79E}" srcOrd="4" destOrd="0" parTransId="{C43E9300-72EB-4E7C-AAC7-4678677B91EE}" sibTransId="{CECD21DB-9631-4E25-9A82-51592B37ACE6}"/>
    <dgm:cxn modelId="{78308AB0-17FF-429F-B8FE-B8E3FAF68CEB}" type="presOf" srcId="{27E53650-0296-4B8F-A7B5-777DDC829AB8}" destId="{2934A7D5-A534-4367-8F9E-5F44FB34BD07}" srcOrd="0" destOrd="0" presId="urn:microsoft.com/office/officeart/2016/7/layout/RepeatingBendingProcessNew"/>
    <dgm:cxn modelId="{ECFE92B6-DB07-44F1-ADB2-8F8C35550478}" srcId="{221495E4-28B1-4978-9417-017132D83E00}" destId="{E057F5B1-C8B0-48F6-8AF2-CAAC2C523329}" srcOrd="1" destOrd="0" parTransId="{4AA7C63C-9743-4744-A873-BA7AACB5835F}" sibTransId="{19A134D8-E403-45FA-A32D-8C6109BBA712}"/>
    <dgm:cxn modelId="{5C1A2CC3-A0EC-4BD8-BC5E-F8B7868B4791}" type="presOf" srcId="{19A134D8-E403-45FA-A32D-8C6109BBA712}" destId="{C665B964-2487-4A6B-8EBE-E33A4B86603F}" srcOrd="0" destOrd="0" presId="urn:microsoft.com/office/officeart/2016/7/layout/RepeatingBendingProcessNew"/>
    <dgm:cxn modelId="{CE8D3FD1-78F5-411B-BA89-8CFB34807347}" type="presOf" srcId="{19A134D8-E403-45FA-A32D-8C6109BBA712}" destId="{B1C23772-AEFC-4D7B-ACB5-5788A24772DB}" srcOrd="1" destOrd="0" presId="urn:microsoft.com/office/officeart/2016/7/layout/RepeatingBendingProcessNew"/>
    <dgm:cxn modelId="{19F2F7D9-B55A-479C-A176-8BCE3D3510D6}" srcId="{221495E4-28B1-4978-9417-017132D83E00}" destId="{27E53650-0296-4B8F-A7B5-777DDC829AB8}" srcOrd="0" destOrd="0" parTransId="{0D15850D-09CF-41F5-B8C3-92A4EF52D2B1}" sibTransId="{9354786B-B92C-498E-8B2E-5DFB1834B5A0}"/>
    <dgm:cxn modelId="{2C078AE0-6253-42D4-96A7-98C780001D2A}" srcId="{221495E4-28B1-4978-9417-017132D83E00}" destId="{0ABD8045-0B9E-4792-A9D1-144F093592DE}" srcOrd="5" destOrd="0" parTransId="{57964D60-4797-40B5-AED5-753BE808F07F}" sibTransId="{C93AE04B-0824-4692-8A76-6EE30E1E4135}"/>
    <dgm:cxn modelId="{326A20F2-1A8D-47C6-85C3-09A46D17A2AE}" type="presOf" srcId="{97063438-9E17-47EE-8C91-3F5D502F6EA2}" destId="{DB5A926C-29F4-4E72-8F43-AE0D95DAEB1E}" srcOrd="0" destOrd="0" presId="urn:microsoft.com/office/officeart/2016/7/layout/RepeatingBendingProcessNew"/>
    <dgm:cxn modelId="{17B18BFB-B05D-45D2-93A9-B8806E12C626}" type="presOf" srcId="{221495E4-28B1-4978-9417-017132D83E00}" destId="{60109304-6F6D-455F-8A6A-6464CAB37DBE}" srcOrd="0" destOrd="0" presId="urn:microsoft.com/office/officeart/2016/7/layout/RepeatingBendingProcessNew"/>
    <dgm:cxn modelId="{F72387FC-D8A1-49A7-A3E6-84E9B13D4CB9}" type="presOf" srcId="{9354786B-B92C-498E-8B2E-5DFB1834B5A0}" destId="{ED09EC8D-ABED-4EAD-AB89-39D77B5447AA}" srcOrd="1" destOrd="0" presId="urn:microsoft.com/office/officeart/2016/7/layout/RepeatingBendingProcessNew"/>
    <dgm:cxn modelId="{94EE1961-7E0D-4EB9-840F-719A43046FCE}" type="presParOf" srcId="{60109304-6F6D-455F-8A6A-6464CAB37DBE}" destId="{2934A7D5-A534-4367-8F9E-5F44FB34BD07}" srcOrd="0" destOrd="0" presId="urn:microsoft.com/office/officeart/2016/7/layout/RepeatingBendingProcessNew"/>
    <dgm:cxn modelId="{624CF8E6-B47D-4C2B-AA4E-B8486A83DB3A}" type="presParOf" srcId="{60109304-6F6D-455F-8A6A-6464CAB37DBE}" destId="{30404602-0956-4CA4-90DF-CE382E4495AC}" srcOrd="1" destOrd="0" presId="urn:microsoft.com/office/officeart/2016/7/layout/RepeatingBendingProcessNew"/>
    <dgm:cxn modelId="{028ACD13-5C9A-48E5-AEFB-F70F9A7C42CF}" type="presParOf" srcId="{30404602-0956-4CA4-90DF-CE382E4495AC}" destId="{ED09EC8D-ABED-4EAD-AB89-39D77B5447AA}" srcOrd="0" destOrd="0" presId="urn:microsoft.com/office/officeart/2016/7/layout/RepeatingBendingProcessNew"/>
    <dgm:cxn modelId="{D4280EE5-C9D4-4250-A8AE-E162D9681B79}" type="presParOf" srcId="{60109304-6F6D-455F-8A6A-6464CAB37DBE}" destId="{75EA5208-7405-4D44-B17E-1F1AED809359}" srcOrd="2" destOrd="0" presId="urn:microsoft.com/office/officeart/2016/7/layout/RepeatingBendingProcessNew"/>
    <dgm:cxn modelId="{7F253C1A-A72A-49A7-AD94-D84977096D94}" type="presParOf" srcId="{60109304-6F6D-455F-8A6A-6464CAB37DBE}" destId="{C665B964-2487-4A6B-8EBE-E33A4B86603F}" srcOrd="3" destOrd="0" presId="urn:microsoft.com/office/officeart/2016/7/layout/RepeatingBendingProcessNew"/>
    <dgm:cxn modelId="{0A079147-BC31-4EBC-8BA8-4E24EE7ECA0B}" type="presParOf" srcId="{C665B964-2487-4A6B-8EBE-E33A4B86603F}" destId="{B1C23772-AEFC-4D7B-ACB5-5788A24772DB}" srcOrd="0" destOrd="0" presId="urn:microsoft.com/office/officeart/2016/7/layout/RepeatingBendingProcessNew"/>
    <dgm:cxn modelId="{1B1500A1-28D9-4068-AB96-A6E1051101FB}" type="presParOf" srcId="{60109304-6F6D-455F-8A6A-6464CAB37DBE}" destId="{95C26BF6-0874-479F-A7C2-F4EF77DD898E}" srcOrd="4" destOrd="0" presId="urn:microsoft.com/office/officeart/2016/7/layout/RepeatingBendingProcessNew"/>
    <dgm:cxn modelId="{D20AE300-D6C4-41A8-A81D-4E187102D098}" type="presParOf" srcId="{60109304-6F6D-455F-8A6A-6464CAB37DBE}" destId="{DB5A926C-29F4-4E72-8F43-AE0D95DAEB1E}" srcOrd="5" destOrd="0" presId="urn:microsoft.com/office/officeart/2016/7/layout/RepeatingBendingProcessNew"/>
    <dgm:cxn modelId="{AA3DAB77-3566-4C4C-AA87-C807159EB7B4}" type="presParOf" srcId="{DB5A926C-29F4-4E72-8F43-AE0D95DAEB1E}" destId="{F5C374A2-8322-4E9E-BD89-4402EB8426EF}" srcOrd="0" destOrd="0" presId="urn:microsoft.com/office/officeart/2016/7/layout/RepeatingBendingProcessNew"/>
    <dgm:cxn modelId="{BBF360B6-8681-46BA-9194-D6721F070FE7}" type="presParOf" srcId="{60109304-6F6D-455F-8A6A-6464CAB37DBE}" destId="{573F65DD-57BA-4A41-8289-5CD221935B3D}" srcOrd="6" destOrd="0" presId="urn:microsoft.com/office/officeart/2016/7/layout/RepeatingBendingProcessNew"/>
    <dgm:cxn modelId="{7E929810-D503-48B0-9AE2-C25CEB27D066}" type="presParOf" srcId="{60109304-6F6D-455F-8A6A-6464CAB37DBE}" destId="{37BA7912-434A-4B96-8ADB-6064323A84EE}" srcOrd="7" destOrd="0" presId="urn:microsoft.com/office/officeart/2016/7/layout/RepeatingBendingProcessNew"/>
    <dgm:cxn modelId="{FB9F660B-0538-4DBF-91D2-18D6B5BF98D5}" type="presParOf" srcId="{37BA7912-434A-4B96-8ADB-6064323A84EE}" destId="{6F774A50-E749-4606-884B-FD8A554E2C8B}" srcOrd="0" destOrd="0" presId="urn:microsoft.com/office/officeart/2016/7/layout/RepeatingBendingProcessNew"/>
    <dgm:cxn modelId="{28934E3C-5D1C-4712-81E1-49EBD8F09D2C}" type="presParOf" srcId="{60109304-6F6D-455F-8A6A-6464CAB37DBE}" destId="{F88C043D-FF6A-4E08-9215-D58110413007}" srcOrd="8" destOrd="0" presId="urn:microsoft.com/office/officeart/2016/7/layout/RepeatingBendingProcessNew"/>
    <dgm:cxn modelId="{1718EAA1-33F9-494B-9121-01CECE9FEFEF}" type="presParOf" srcId="{60109304-6F6D-455F-8A6A-6464CAB37DBE}" destId="{F0248341-E966-4ADF-A319-7E10F153B99A}" srcOrd="9" destOrd="0" presId="urn:microsoft.com/office/officeart/2016/7/layout/RepeatingBendingProcessNew"/>
    <dgm:cxn modelId="{F65FCF54-22E2-4B3A-8191-5674CE9CC170}" type="presParOf" srcId="{F0248341-E966-4ADF-A319-7E10F153B99A}" destId="{9653B261-B8B1-4810-9A0C-B6042873C9B5}" srcOrd="0" destOrd="0" presId="urn:microsoft.com/office/officeart/2016/7/layout/RepeatingBendingProcessNew"/>
    <dgm:cxn modelId="{555E66DD-40E5-4349-AD9F-4DA8B694DCEF}" type="presParOf" srcId="{60109304-6F6D-455F-8A6A-6464CAB37DBE}" destId="{2AEAF58E-E4D3-4D3C-AAD5-E3C1F3AE5158}" srcOrd="10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404602-0956-4CA4-90DF-CE382E4495AC}">
      <dsp:nvSpPr>
        <dsp:cNvPr id="0" name=""/>
        <dsp:cNvSpPr/>
      </dsp:nvSpPr>
      <dsp:spPr>
        <a:xfrm>
          <a:off x="2781118" y="849169"/>
          <a:ext cx="60777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07775" y="45720"/>
              </a:lnTo>
            </a:path>
          </a:pathLst>
        </a:custGeom>
        <a:noFill/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069046" y="891697"/>
        <a:ext cx="31918" cy="6383"/>
      </dsp:txXfrm>
    </dsp:sp>
    <dsp:sp modelId="{2934A7D5-A534-4367-8F9E-5F44FB34BD07}">
      <dsp:nvSpPr>
        <dsp:cNvPr id="0" name=""/>
        <dsp:cNvSpPr/>
      </dsp:nvSpPr>
      <dsp:spPr>
        <a:xfrm>
          <a:off x="7373" y="62226"/>
          <a:ext cx="2775545" cy="166532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6004" tIns="142760" rIns="136004" bIns="14276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900" kern="1200"/>
            <a:t>Potilaalla</a:t>
          </a:r>
          <a:r>
            <a:rPr lang="fi-FI" sz="1900" b="0" i="0" kern="1200"/>
            <a:t> voi olla oikeus vaativaan lääkinnälliseen kuntoutukseen, jos</a:t>
          </a:r>
          <a:endParaRPr lang="en-US" sz="1900" kern="1200"/>
        </a:p>
      </dsp:txBody>
      <dsp:txXfrm>
        <a:off x="7373" y="62226"/>
        <a:ext cx="2775545" cy="1665327"/>
      </dsp:txXfrm>
    </dsp:sp>
    <dsp:sp modelId="{C665B964-2487-4A6B-8EBE-E33A4B86603F}">
      <dsp:nvSpPr>
        <dsp:cNvPr id="0" name=""/>
        <dsp:cNvSpPr/>
      </dsp:nvSpPr>
      <dsp:spPr>
        <a:xfrm>
          <a:off x="6195039" y="849169"/>
          <a:ext cx="60777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07775" y="45720"/>
              </a:lnTo>
            </a:path>
          </a:pathLst>
        </a:custGeom>
        <a:noFill/>
        <a:ln w="1270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6482967" y="891697"/>
        <a:ext cx="31918" cy="6383"/>
      </dsp:txXfrm>
    </dsp:sp>
    <dsp:sp modelId="{75EA5208-7405-4D44-B17E-1F1AED809359}">
      <dsp:nvSpPr>
        <dsp:cNvPr id="0" name=""/>
        <dsp:cNvSpPr/>
      </dsp:nvSpPr>
      <dsp:spPr>
        <a:xfrm>
          <a:off x="3421293" y="62226"/>
          <a:ext cx="2775545" cy="166532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6004" tIns="142760" rIns="136004" bIns="14276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900" b="0" i="0" kern="1200"/>
            <a:t>alle 65-vuotias</a:t>
          </a:r>
          <a:endParaRPr lang="en-US" sz="1900" kern="1200"/>
        </a:p>
      </dsp:txBody>
      <dsp:txXfrm>
        <a:off x="3421293" y="62226"/>
        <a:ext cx="2775545" cy="1665327"/>
      </dsp:txXfrm>
    </dsp:sp>
    <dsp:sp modelId="{DB5A926C-29F4-4E72-8F43-AE0D95DAEB1E}">
      <dsp:nvSpPr>
        <dsp:cNvPr id="0" name=""/>
        <dsp:cNvSpPr/>
      </dsp:nvSpPr>
      <dsp:spPr>
        <a:xfrm>
          <a:off x="1395145" y="1725753"/>
          <a:ext cx="6827841" cy="607775"/>
        </a:xfrm>
        <a:custGeom>
          <a:avLst/>
          <a:gdLst/>
          <a:ahLst/>
          <a:cxnLst/>
          <a:rect l="0" t="0" r="0" b="0"/>
          <a:pathLst>
            <a:path>
              <a:moveTo>
                <a:pt x="6827841" y="0"/>
              </a:moveTo>
              <a:lnTo>
                <a:pt x="6827841" y="320987"/>
              </a:lnTo>
              <a:lnTo>
                <a:pt x="0" y="320987"/>
              </a:lnTo>
              <a:lnTo>
                <a:pt x="0" y="607775"/>
              </a:lnTo>
            </a:path>
          </a:pathLst>
        </a:custGeom>
        <a:noFill/>
        <a:ln w="1270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637626" y="2026449"/>
        <a:ext cx="342880" cy="6383"/>
      </dsp:txXfrm>
    </dsp:sp>
    <dsp:sp modelId="{95C26BF6-0874-479F-A7C2-F4EF77DD898E}">
      <dsp:nvSpPr>
        <dsp:cNvPr id="0" name=""/>
        <dsp:cNvSpPr/>
      </dsp:nvSpPr>
      <dsp:spPr>
        <a:xfrm>
          <a:off x="6835214" y="62226"/>
          <a:ext cx="2775545" cy="166532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6004" tIns="142760" rIns="136004" bIns="14276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900" b="0" i="0" kern="1200"/>
            <a:t>vamman tai sairauden vuoksi huomattavia vaikeuksia selviytyä arjen toimissa ja osallistua niihin</a:t>
          </a:r>
          <a:endParaRPr lang="en-US" sz="1900" kern="1200"/>
        </a:p>
      </dsp:txBody>
      <dsp:txXfrm>
        <a:off x="6835214" y="62226"/>
        <a:ext cx="2775545" cy="1665327"/>
      </dsp:txXfrm>
    </dsp:sp>
    <dsp:sp modelId="{37BA7912-434A-4B96-8ADB-6064323A84EE}">
      <dsp:nvSpPr>
        <dsp:cNvPr id="0" name=""/>
        <dsp:cNvSpPr/>
      </dsp:nvSpPr>
      <dsp:spPr>
        <a:xfrm>
          <a:off x="2781118" y="3152872"/>
          <a:ext cx="60777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07775" y="45720"/>
              </a:lnTo>
            </a:path>
          </a:pathLst>
        </a:custGeom>
        <a:noFill/>
        <a:ln w="1270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069046" y="3195400"/>
        <a:ext cx="31918" cy="6383"/>
      </dsp:txXfrm>
    </dsp:sp>
    <dsp:sp modelId="{573F65DD-57BA-4A41-8289-5CD221935B3D}">
      <dsp:nvSpPr>
        <dsp:cNvPr id="0" name=""/>
        <dsp:cNvSpPr/>
      </dsp:nvSpPr>
      <dsp:spPr>
        <a:xfrm>
          <a:off x="7373" y="2365928"/>
          <a:ext cx="2775545" cy="166532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6004" tIns="142760" rIns="136004" bIns="14276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900" b="0" i="0" kern="1200"/>
            <a:t>kuntoutuksen tarve kestää vähintään vuoden</a:t>
          </a:r>
          <a:endParaRPr lang="en-US" sz="1900" kern="1200"/>
        </a:p>
      </dsp:txBody>
      <dsp:txXfrm>
        <a:off x="7373" y="2365928"/>
        <a:ext cx="2775545" cy="1665327"/>
      </dsp:txXfrm>
    </dsp:sp>
    <dsp:sp modelId="{F0248341-E966-4ADF-A319-7E10F153B99A}">
      <dsp:nvSpPr>
        <dsp:cNvPr id="0" name=""/>
        <dsp:cNvSpPr/>
      </dsp:nvSpPr>
      <dsp:spPr>
        <a:xfrm>
          <a:off x="6195039" y="3152872"/>
          <a:ext cx="60777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07775" y="45720"/>
              </a:lnTo>
            </a:path>
          </a:pathLst>
        </a:custGeom>
        <a:noFill/>
        <a:ln w="1270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6482967" y="3195400"/>
        <a:ext cx="31918" cy="6383"/>
      </dsp:txXfrm>
    </dsp:sp>
    <dsp:sp modelId="{F88C043D-FF6A-4E08-9215-D58110413007}">
      <dsp:nvSpPr>
        <dsp:cNvPr id="0" name=""/>
        <dsp:cNvSpPr/>
      </dsp:nvSpPr>
      <dsp:spPr>
        <a:xfrm>
          <a:off x="3421293" y="2365928"/>
          <a:ext cx="2775545" cy="1665327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6004" tIns="142760" rIns="136004" bIns="14276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900" b="0" i="0" kern="1200"/>
            <a:t>kuntoutus ei liity välittömästi sairaanhoitoon</a:t>
          </a:r>
          <a:endParaRPr lang="en-US" sz="1900" kern="1200"/>
        </a:p>
      </dsp:txBody>
      <dsp:txXfrm>
        <a:off x="3421293" y="2365928"/>
        <a:ext cx="2775545" cy="1665327"/>
      </dsp:txXfrm>
    </dsp:sp>
    <dsp:sp modelId="{2AEAF58E-E4D3-4D3C-AAD5-E3C1F3AE5158}">
      <dsp:nvSpPr>
        <dsp:cNvPr id="0" name=""/>
        <dsp:cNvSpPr/>
      </dsp:nvSpPr>
      <dsp:spPr>
        <a:xfrm>
          <a:off x="6835214" y="2365928"/>
          <a:ext cx="2775545" cy="166532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6004" tIns="142760" rIns="136004" bIns="14276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900" b="0" i="0" kern="1200"/>
            <a:t>kuntoutuksen tavoitteet eivät ole hoidollisia, vaan tukevat suoriutumista ja osallistumista.</a:t>
          </a:r>
          <a:endParaRPr lang="en-US" sz="1900" kern="1200"/>
        </a:p>
      </dsp:txBody>
      <dsp:txXfrm>
        <a:off x="6835214" y="2365928"/>
        <a:ext cx="2775545" cy="16653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BAA48-3895-4290-A225-6B522ABE8607}" type="datetimeFigureOut">
              <a:rPr lang="fi-FI" smtClean="0"/>
              <a:t>29.10.2025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06F06-234B-48DE-8858-83AB927FF8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49616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BAA48-3895-4290-A225-6B522ABE8607}" type="datetimeFigureOut">
              <a:rPr lang="fi-FI" smtClean="0"/>
              <a:t>29.10.2025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06F06-234B-48DE-8858-83AB927FF8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62437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BAA48-3895-4290-A225-6B522ABE8607}" type="datetimeFigureOut">
              <a:rPr lang="fi-FI" smtClean="0"/>
              <a:t>29.10.2025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06F06-234B-48DE-8858-83AB927FF8F9}" type="slidenum">
              <a:rPr lang="fi-FI" smtClean="0"/>
              <a:t>‹#›</a:t>
            </a:fld>
            <a:endParaRPr lang="fi-FI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823131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BAA48-3895-4290-A225-6B522ABE8607}" type="datetimeFigureOut">
              <a:rPr lang="fi-FI" smtClean="0"/>
              <a:t>29.10.2025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06F06-234B-48DE-8858-83AB927FF8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220731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BAA48-3895-4290-A225-6B522ABE8607}" type="datetimeFigureOut">
              <a:rPr lang="fi-FI" smtClean="0"/>
              <a:t>29.10.2025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06F06-234B-48DE-8858-83AB927FF8F9}" type="slidenum">
              <a:rPr lang="fi-FI" smtClean="0"/>
              <a:t>‹#›</a:t>
            </a:fld>
            <a:endParaRPr lang="fi-FI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743017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BAA48-3895-4290-A225-6B522ABE8607}" type="datetimeFigureOut">
              <a:rPr lang="fi-FI" smtClean="0"/>
              <a:t>29.10.2025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06F06-234B-48DE-8858-83AB927FF8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223942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BAA48-3895-4290-A225-6B522ABE8607}" type="datetimeFigureOut">
              <a:rPr lang="fi-FI" smtClean="0"/>
              <a:t>29.10.2025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06F06-234B-48DE-8858-83AB927FF8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654900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BAA48-3895-4290-A225-6B522ABE8607}" type="datetimeFigureOut">
              <a:rPr lang="fi-FI" smtClean="0"/>
              <a:t>29.10.2025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06F06-234B-48DE-8858-83AB927FF8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862868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 bwMode="auto">
          <a:xfrm flipV="1">
            <a:off x="9384000" y="5273306"/>
            <a:ext cx="2808000" cy="1584694"/>
          </a:xfrm>
          <a:custGeom>
            <a:avLst/>
            <a:gdLst>
              <a:gd name="T0" fmla="*/ 8111 w 8111"/>
              <a:gd name="T1" fmla="*/ 1579 h 4577"/>
              <a:gd name="T2" fmla="*/ 7683 w 8111"/>
              <a:gd name="T3" fmla="*/ 1954 h 4577"/>
              <a:gd name="T4" fmla="*/ 7256 w 8111"/>
              <a:gd name="T5" fmla="*/ 2329 h 4577"/>
              <a:gd name="T6" fmla="*/ 6828 w 8111"/>
              <a:gd name="T7" fmla="*/ 2703 h 4577"/>
              <a:gd name="T8" fmla="*/ 6400 w 8111"/>
              <a:gd name="T9" fmla="*/ 3078 h 4577"/>
              <a:gd name="T10" fmla="*/ 5973 w 8111"/>
              <a:gd name="T11" fmla="*/ 3452 h 4577"/>
              <a:gd name="T12" fmla="*/ 5545 w 8111"/>
              <a:gd name="T13" fmla="*/ 3828 h 4577"/>
              <a:gd name="T14" fmla="*/ 5118 w 8111"/>
              <a:gd name="T15" fmla="*/ 4202 h 4577"/>
              <a:gd name="T16" fmla="*/ 4690 w 8111"/>
              <a:gd name="T17" fmla="*/ 4577 h 4577"/>
              <a:gd name="T18" fmla="*/ 4550 w 8111"/>
              <a:gd name="T19" fmla="*/ 4353 h 4577"/>
              <a:gd name="T20" fmla="*/ 4408 w 8111"/>
              <a:gd name="T21" fmla="*/ 4134 h 4577"/>
              <a:gd name="T22" fmla="*/ 4337 w 8111"/>
              <a:gd name="T23" fmla="*/ 4027 h 4577"/>
              <a:gd name="T24" fmla="*/ 4265 w 8111"/>
              <a:gd name="T25" fmla="*/ 3922 h 4577"/>
              <a:gd name="T26" fmla="*/ 4121 w 8111"/>
              <a:gd name="T27" fmla="*/ 3716 h 4577"/>
              <a:gd name="T28" fmla="*/ 3977 w 8111"/>
              <a:gd name="T29" fmla="*/ 3515 h 4577"/>
              <a:gd name="T30" fmla="*/ 3831 w 8111"/>
              <a:gd name="T31" fmla="*/ 3320 h 4577"/>
              <a:gd name="T32" fmla="*/ 3684 w 8111"/>
              <a:gd name="T33" fmla="*/ 3131 h 4577"/>
              <a:gd name="T34" fmla="*/ 3612 w 8111"/>
              <a:gd name="T35" fmla="*/ 3039 h 4577"/>
              <a:gd name="T36" fmla="*/ 3538 w 8111"/>
              <a:gd name="T37" fmla="*/ 2947 h 4577"/>
              <a:gd name="T38" fmla="*/ 3390 w 8111"/>
              <a:gd name="T39" fmla="*/ 2770 h 4577"/>
              <a:gd name="T40" fmla="*/ 3243 w 8111"/>
              <a:gd name="T41" fmla="*/ 2597 h 4577"/>
              <a:gd name="T42" fmla="*/ 3093 w 8111"/>
              <a:gd name="T43" fmla="*/ 2430 h 4577"/>
              <a:gd name="T44" fmla="*/ 2945 w 8111"/>
              <a:gd name="T45" fmla="*/ 2267 h 4577"/>
              <a:gd name="T46" fmla="*/ 2796 w 8111"/>
              <a:gd name="T47" fmla="*/ 2111 h 4577"/>
              <a:gd name="T48" fmla="*/ 2647 w 8111"/>
              <a:gd name="T49" fmla="*/ 1959 h 4577"/>
              <a:gd name="T50" fmla="*/ 2496 w 8111"/>
              <a:gd name="T51" fmla="*/ 1811 h 4577"/>
              <a:gd name="T52" fmla="*/ 2347 w 8111"/>
              <a:gd name="T53" fmla="*/ 1670 h 4577"/>
              <a:gd name="T54" fmla="*/ 2198 w 8111"/>
              <a:gd name="T55" fmla="*/ 1533 h 4577"/>
              <a:gd name="T56" fmla="*/ 2123 w 8111"/>
              <a:gd name="T57" fmla="*/ 1466 h 4577"/>
              <a:gd name="T58" fmla="*/ 2047 w 8111"/>
              <a:gd name="T59" fmla="*/ 1401 h 4577"/>
              <a:gd name="T60" fmla="*/ 1898 w 8111"/>
              <a:gd name="T61" fmla="*/ 1273 h 4577"/>
              <a:gd name="T62" fmla="*/ 1749 w 8111"/>
              <a:gd name="T63" fmla="*/ 1150 h 4577"/>
              <a:gd name="T64" fmla="*/ 1600 w 8111"/>
              <a:gd name="T65" fmla="*/ 1031 h 4577"/>
              <a:gd name="T66" fmla="*/ 1451 w 8111"/>
              <a:gd name="T67" fmla="*/ 917 h 4577"/>
              <a:gd name="T68" fmla="*/ 1303 w 8111"/>
              <a:gd name="T69" fmla="*/ 807 h 4577"/>
              <a:gd name="T70" fmla="*/ 1156 w 8111"/>
              <a:gd name="T71" fmla="*/ 702 h 4577"/>
              <a:gd name="T72" fmla="*/ 1009 w 8111"/>
              <a:gd name="T73" fmla="*/ 600 h 4577"/>
              <a:gd name="T74" fmla="*/ 861 w 8111"/>
              <a:gd name="T75" fmla="*/ 502 h 4577"/>
              <a:gd name="T76" fmla="*/ 716 w 8111"/>
              <a:gd name="T77" fmla="*/ 409 h 4577"/>
              <a:gd name="T78" fmla="*/ 571 w 8111"/>
              <a:gd name="T79" fmla="*/ 320 h 4577"/>
              <a:gd name="T80" fmla="*/ 427 w 8111"/>
              <a:gd name="T81" fmla="*/ 234 h 4577"/>
              <a:gd name="T82" fmla="*/ 283 w 8111"/>
              <a:gd name="T83" fmla="*/ 152 h 4577"/>
              <a:gd name="T84" fmla="*/ 141 w 8111"/>
              <a:gd name="T85" fmla="*/ 75 h 4577"/>
              <a:gd name="T86" fmla="*/ 0 w 8111"/>
              <a:gd name="T87" fmla="*/ 0 h 4577"/>
              <a:gd name="T88" fmla="*/ 506 w 8111"/>
              <a:gd name="T89" fmla="*/ 0 h 4577"/>
              <a:gd name="T90" fmla="*/ 1014 w 8111"/>
              <a:gd name="T91" fmla="*/ 0 h 4577"/>
              <a:gd name="T92" fmla="*/ 1520 w 8111"/>
              <a:gd name="T93" fmla="*/ 0 h 4577"/>
              <a:gd name="T94" fmla="*/ 2027 w 8111"/>
              <a:gd name="T95" fmla="*/ 0 h 4577"/>
              <a:gd name="T96" fmla="*/ 2534 w 8111"/>
              <a:gd name="T97" fmla="*/ 0 h 4577"/>
              <a:gd name="T98" fmla="*/ 3041 w 8111"/>
              <a:gd name="T99" fmla="*/ 0 h 4577"/>
              <a:gd name="T100" fmla="*/ 3548 w 8111"/>
              <a:gd name="T101" fmla="*/ 0 h 4577"/>
              <a:gd name="T102" fmla="*/ 4056 w 8111"/>
              <a:gd name="T103" fmla="*/ 0 h 4577"/>
              <a:gd name="T104" fmla="*/ 4562 w 8111"/>
              <a:gd name="T105" fmla="*/ 0 h 4577"/>
              <a:gd name="T106" fmla="*/ 5069 w 8111"/>
              <a:gd name="T107" fmla="*/ 0 h 4577"/>
              <a:gd name="T108" fmla="*/ 5575 w 8111"/>
              <a:gd name="T109" fmla="*/ 0 h 4577"/>
              <a:gd name="T110" fmla="*/ 6083 w 8111"/>
              <a:gd name="T111" fmla="*/ 0 h 4577"/>
              <a:gd name="T112" fmla="*/ 6589 w 8111"/>
              <a:gd name="T113" fmla="*/ 0 h 4577"/>
              <a:gd name="T114" fmla="*/ 7096 w 8111"/>
              <a:gd name="T115" fmla="*/ 0 h 4577"/>
              <a:gd name="T116" fmla="*/ 7604 w 8111"/>
              <a:gd name="T117" fmla="*/ 0 h 4577"/>
              <a:gd name="T118" fmla="*/ 8111 w 8111"/>
              <a:gd name="T119" fmla="*/ 0 h 4577"/>
              <a:gd name="T120" fmla="*/ 8111 w 8111"/>
              <a:gd name="T121" fmla="*/ 790 h 4577"/>
              <a:gd name="T122" fmla="*/ 8111 w 8111"/>
              <a:gd name="T123" fmla="*/ 1579 h 45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8111" h="4577">
                <a:moveTo>
                  <a:pt x="8111" y="1579"/>
                </a:moveTo>
                <a:lnTo>
                  <a:pt x="7683" y="1954"/>
                </a:lnTo>
                <a:lnTo>
                  <a:pt x="7256" y="2329"/>
                </a:lnTo>
                <a:lnTo>
                  <a:pt x="6828" y="2703"/>
                </a:lnTo>
                <a:lnTo>
                  <a:pt x="6400" y="3078"/>
                </a:lnTo>
                <a:lnTo>
                  <a:pt x="5973" y="3452"/>
                </a:lnTo>
                <a:lnTo>
                  <a:pt x="5545" y="3828"/>
                </a:lnTo>
                <a:lnTo>
                  <a:pt x="5118" y="4202"/>
                </a:lnTo>
                <a:lnTo>
                  <a:pt x="4690" y="4577"/>
                </a:lnTo>
                <a:lnTo>
                  <a:pt x="4550" y="4353"/>
                </a:lnTo>
                <a:lnTo>
                  <a:pt x="4408" y="4134"/>
                </a:lnTo>
                <a:lnTo>
                  <a:pt x="4337" y="4027"/>
                </a:lnTo>
                <a:lnTo>
                  <a:pt x="4265" y="3922"/>
                </a:lnTo>
                <a:lnTo>
                  <a:pt x="4121" y="3716"/>
                </a:lnTo>
                <a:lnTo>
                  <a:pt x="3977" y="3515"/>
                </a:lnTo>
                <a:lnTo>
                  <a:pt x="3831" y="3320"/>
                </a:lnTo>
                <a:lnTo>
                  <a:pt x="3684" y="3131"/>
                </a:lnTo>
                <a:lnTo>
                  <a:pt x="3612" y="3039"/>
                </a:lnTo>
                <a:lnTo>
                  <a:pt x="3538" y="2947"/>
                </a:lnTo>
                <a:lnTo>
                  <a:pt x="3390" y="2770"/>
                </a:lnTo>
                <a:lnTo>
                  <a:pt x="3243" y="2597"/>
                </a:lnTo>
                <a:lnTo>
                  <a:pt x="3093" y="2430"/>
                </a:lnTo>
                <a:lnTo>
                  <a:pt x="2945" y="2267"/>
                </a:lnTo>
                <a:lnTo>
                  <a:pt x="2796" y="2111"/>
                </a:lnTo>
                <a:lnTo>
                  <a:pt x="2647" y="1959"/>
                </a:lnTo>
                <a:lnTo>
                  <a:pt x="2496" y="1811"/>
                </a:lnTo>
                <a:lnTo>
                  <a:pt x="2347" y="1670"/>
                </a:lnTo>
                <a:lnTo>
                  <a:pt x="2198" y="1533"/>
                </a:lnTo>
                <a:lnTo>
                  <a:pt x="2123" y="1466"/>
                </a:lnTo>
                <a:lnTo>
                  <a:pt x="2047" y="1401"/>
                </a:lnTo>
                <a:lnTo>
                  <a:pt x="1898" y="1273"/>
                </a:lnTo>
                <a:lnTo>
                  <a:pt x="1749" y="1150"/>
                </a:lnTo>
                <a:lnTo>
                  <a:pt x="1600" y="1031"/>
                </a:lnTo>
                <a:lnTo>
                  <a:pt x="1451" y="917"/>
                </a:lnTo>
                <a:lnTo>
                  <a:pt x="1303" y="807"/>
                </a:lnTo>
                <a:lnTo>
                  <a:pt x="1156" y="702"/>
                </a:lnTo>
                <a:lnTo>
                  <a:pt x="1009" y="600"/>
                </a:lnTo>
                <a:lnTo>
                  <a:pt x="861" y="502"/>
                </a:lnTo>
                <a:lnTo>
                  <a:pt x="716" y="409"/>
                </a:lnTo>
                <a:lnTo>
                  <a:pt x="571" y="320"/>
                </a:lnTo>
                <a:lnTo>
                  <a:pt x="427" y="234"/>
                </a:lnTo>
                <a:lnTo>
                  <a:pt x="283" y="152"/>
                </a:lnTo>
                <a:lnTo>
                  <a:pt x="141" y="75"/>
                </a:lnTo>
                <a:lnTo>
                  <a:pt x="0" y="0"/>
                </a:lnTo>
                <a:lnTo>
                  <a:pt x="506" y="0"/>
                </a:lnTo>
                <a:lnTo>
                  <a:pt x="1014" y="0"/>
                </a:lnTo>
                <a:lnTo>
                  <a:pt x="1520" y="0"/>
                </a:lnTo>
                <a:lnTo>
                  <a:pt x="2027" y="0"/>
                </a:lnTo>
                <a:lnTo>
                  <a:pt x="2534" y="0"/>
                </a:lnTo>
                <a:lnTo>
                  <a:pt x="3041" y="0"/>
                </a:lnTo>
                <a:lnTo>
                  <a:pt x="3548" y="0"/>
                </a:lnTo>
                <a:lnTo>
                  <a:pt x="4056" y="0"/>
                </a:lnTo>
                <a:lnTo>
                  <a:pt x="4562" y="0"/>
                </a:lnTo>
                <a:lnTo>
                  <a:pt x="5069" y="0"/>
                </a:lnTo>
                <a:lnTo>
                  <a:pt x="5575" y="0"/>
                </a:lnTo>
                <a:lnTo>
                  <a:pt x="6083" y="0"/>
                </a:lnTo>
                <a:lnTo>
                  <a:pt x="6589" y="0"/>
                </a:lnTo>
                <a:lnTo>
                  <a:pt x="7096" y="0"/>
                </a:lnTo>
                <a:lnTo>
                  <a:pt x="7604" y="0"/>
                </a:lnTo>
                <a:lnTo>
                  <a:pt x="8111" y="0"/>
                </a:lnTo>
                <a:lnTo>
                  <a:pt x="8111" y="790"/>
                </a:lnTo>
                <a:lnTo>
                  <a:pt x="8111" y="157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fi-FI" noProof="0" dirty="0"/>
              <a:t>Lisää teksti napsauttamalla</a:t>
            </a:r>
          </a:p>
          <a:p>
            <a:pPr lvl="1"/>
            <a:r>
              <a:rPr lang="fi-FI" noProof="0" dirty="0"/>
              <a:t>Second </a:t>
            </a:r>
            <a:r>
              <a:rPr lang="fi-FI" noProof="0" dirty="0" err="1"/>
              <a:t>level</a:t>
            </a:r>
            <a:endParaRPr lang="fi-FI" noProof="0" dirty="0"/>
          </a:p>
          <a:p>
            <a:pPr lvl="2"/>
            <a:r>
              <a:rPr lang="fi-FI" noProof="0" dirty="0"/>
              <a:t>Third </a:t>
            </a:r>
            <a:r>
              <a:rPr lang="fi-FI" noProof="0" dirty="0" err="1"/>
              <a:t>level</a:t>
            </a:r>
            <a:endParaRPr lang="fi-FI" noProof="0" dirty="0"/>
          </a:p>
          <a:p>
            <a:pPr lvl="3"/>
            <a:r>
              <a:rPr lang="fi-FI" noProof="0" dirty="0" err="1"/>
              <a:t>Fourth</a:t>
            </a:r>
            <a:r>
              <a:rPr lang="fi-FI" noProof="0" dirty="0"/>
              <a:t> </a:t>
            </a:r>
            <a:r>
              <a:rPr lang="fi-FI" noProof="0" dirty="0" err="1"/>
              <a:t>level</a:t>
            </a:r>
            <a:endParaRPr lang="fi-FI" noProof="0" dirty="0"/>
          </a:p>
          <a:p>
            <a:pPr lvl="4"/>
            <a:r>
              <a:rPr lang="fi-FI" noProof="0" dirty="0" err="1"/>
              <a:t>Fifth</a:t>
            </a:r>
            <a:r>
              <a:rPr lang="fi-FI" noProof="0" dirty="0"/>
              <a:t> </a:t>
            </a:r>
            <a:r>
              <a:rPr lang="fi-FI" noProof="0" dirty="0" err="1"/>
              <a:t>level</a:t>
            </a:r>
            <a:endParaRPr lang="fi-FI" noProof="0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8F466CAE-ED29-4928-A009-DC1B66DD8F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2607E-663F-4705-983D-6666B83FF10D}" type="datetime1">
              <a:rPr lang="fi-FI" noProof="0" smtClean="0"/>
              <a:t>29.10.2025</a:t>
            </a:fld>
            <a:endParaRPr lang="fi-FI" noProof="0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3BC3F5F-6788-4A90-8F6E-621922D55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noProof="0" dirty="0"/>
              <a:t>Esittäjä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A40EC430-1CA2-4728-9F95-5730464805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0FF02-2EAB-48AE-86A1-50CF72F987EA}" type="slidenum">
              <a:rPr lang="fi-FI" noProof="0" smtClean="0"/>
              <a:pPr/>
              <a:t>‹#›</a:t>
            </a:fld>
            <a:endParaRPr lang="fi-FI" noProof="0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FB6B470-3281-4790-8200-2B3387B0613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i-FI" noProof="0" dirty="0"/>
              <a:t>Lisää otsikko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2470151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00">
        <p:fade/>
      </p:transition>
    </mc:Choice>
    <mc:Fallback xmlns=""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BAA48-3895-4290-A225-6B522ABE8607}" type="datetimeFigureOut">
              <a:rPr lang="fi-FI" smtClean="0"/>
              <a:t>29.10.2025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06F06-234B-48DE-8858-83AB927FF8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5865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BAA48-3895-4290-A225-6B522ABE8607}" type="datetimeFigureOut">
              <a:rPr lang="fi-FI" smtClean="0"/>
              <a:t>29.10.2025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06F06-234B-48DE-8858-83AB927FF8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1934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BAA48-3895-4290-A225-6B522ABE8607}" type="datetimeFigureOut">
              <a:rPr lang="fi-FI" smtClean="0"/>
              <a:t>29.10.2025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06F06-234B-48DE-8858-83AB927FF8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09770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BAA48-3895-4290-A225-6B522ABE8607}" type="datetimeFigureOut">
              <a:rPr lang="fi-FI" smtClean="0"/>
              <a:t>29.10.2025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06F06-234B-48DE-8858-83AB927FF8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784019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BAA48-3895-4290-A225-6B522ABE8607}" type="datetimeFigureOut">
              <a:rPr lang="fi-FI" smtClean="0"/>
              <a:t>29.10.2025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06F06-234B-48DE-8858-83AB927FF8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27497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BAA48-3895-4290-A225-6B522ABE8607}" type="datetimeFigureOut">
              <a:rPr lang="fi-FI" smtClean="0"/>
              <a:t>29.10.2025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06F06-234B-48DE-8858-83AB927FF8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65862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BAA48-3895-4290-A225-6B522ABE8607}" type="datetimeFigureOut">
              <a:rPr lang="fi-FI" smtClean="0"/>
              <a:t>29.10.2025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06F06-234B-48DE-8858-83AB927FF8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4258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BAA48-3895-4290-A225-6B522ABE8607}" type="datetimeFigureOut">
              <a:rPr lang="fi-FI" smtClean="0"/>
              <a:t>29.10.2025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06F06-234B-48DE-8858-83AB927FF8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090373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6BAA48-3895-4290-A225-6B522ABE8607}" type="datetimeFigureOut">
              <a:rPr lang="fi-FI" smtClean="0"/>
              <a:t>29.10.2025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9206F06-234B-48DE-8858-83AB927FF8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85876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  <p:sldLayoutId id="2147483745" r:id="rId12"/>
    <p:sldLayoutId id="2147483746" r:id="rId13"/>
    <p:sldLayoutId id="2147483747" r:id="rId14"/>
    <p:sldLayoutId id="2147483748" r:id="rId15"/>
    <p:sldLayoutId id="2147483749" r:id="rId16"/>
    <p:sldLayoutId id="214748375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kela.fi/taito-kuntoutus" TargetMode="External"/><Relationship Id="rId3" Type="http://schemas.openxmlformats.org/officeDocument/2006/relationships/hyperlink" Target="https://www.kela.fi/kuntoutusselvitys" TargetMode="External"/><Relationship Id="rId7" Type="http://schemas.openxmlformats.org/officeDocument/2006/relationships/hyperlink" Target="https://www.kela.fi/kiila-kuntoutus" TargetMode="External"/><Relationship Id="rId2" Type="http://schemas.openxmlformats.org/officeDocument/2006/relationships/hyperlink" Target="https://www.kela.fi/nuoren-ammatillinen-kuntoutu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kela.fi/tyohonvalmennus" TargetMode="External"/><Relationship Id="rId11" Type="http://schemas.openxmlformats.org/officeDocument/2006/relationships/hyperlink" Target="https://www.kela.fi/elinkeinotuki" TargetMode="External"/><Relationship Id="rId5" Type="http://schemas.openxmlformats.org/officeDocument/2006/relationships/hyperlink" Target="https://www.kela.fi/tyokokeilu" TargetMode="External"/><Relationship Id="rId10" Type="http://schemas.openxmlformats.org/officeDocument/2006/relationships/hyperlink" Target="https://www.kela.fi/apuvalineet" TargetMode="External"/><Relationship Id="rId4" Type="http://schemas.openxmlformats.org/officeDocument/2006/relationships/hyperlink" Target="https://www.kela.fi/koulutus-kuntoutuksena" TargetMode="External"/><Relationship Id="rId9" Type="http://schemas.openxmlformats.org/officeDocument/2006/relationships/hyperlink" Target="https://www.kela.fi/koulutuskokeilu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ukkinstituutti.fi/liikkuminen/liikkumisen-suositukset/aikuisten-liikkumisen-suositus/?srsltid=AfmBOorQ-K6xhf33g5ys2s0UKB9fJ-MW8TXN2CH3q1oT45tjBEdldMwu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valineet.paralympia.fi/" TargetMode="Externa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D56D5FF-8C51-826E-9428-20088CF86C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92366" y="1008993"/>
            <a:ext cx="9624285" cy="3204191"/>
          </a:xfrm>
        </p:spPr>
        <p:txBody>
          <a:bodyPr anchor="b">
            <a:noAutofit/>
          </a:bodyPr>
          <a:lstStyle/>
          <a:p>
            <a:pPr algn="l"/>
            <a:r>
              <a:rPr lang="fi-FI" sz="7200" dirty="0"/>
              <a:t>KUNTOUTUS </a:t>
            </a:r>
            <a:br>
              <a:rPr lang="fi-FI" sz="7200" dirty="0"/>
            </a:br>
            <a:r>
              <a:rPr lang="fi-FI" sz="7200" dirty="0"/>
              <a:t>TOIMINTA- ja TYÖKYVYN TUKENA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6E0B961-A9B4-2331-A8D3-DDC9E3172F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85241" y="4936756"/>
            <a:ext cx="7884885" cy="1294227"/>
          </a:xfrm>
        </p:spPr>
        <p:txBody>
          <a:bodyPr anchor="t">
            <a:normAutofit/>
          </a:bodyPr>
          <a:lstStyle/>
          <a:p>
            <a:pPr algn="l"/>
            <a:r>
              <a:rPr lang="fi-FI" dirty="0"/>
              <a:t>Helsinginseudun psoriasisyhdistys</a:t>
            </a:r>
          </a:p>
          <a:p>
            <a:pPr algn="l"/>
            <a:r>
              <a:rPr lang="fi-FI" dirty="0"/>
              <a:t>30.10.2025 Heinonen Ulla, kuntoutusohjaaja</a:t>
            </a:r>
          </a:p>
        </p:txBody>
      </p:sp>
    </p:spTree>
    <p:extLst>
      <p:ext uri="{BB962C8B-B14F-4D97-AF65-F5344CB8AC3E}">
        <p14:creationId xmlns:p14="http://schemas.microsoft.com/office/powerpoint/2010/main" val="11873283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6194182-0803-AF24-780D-80B2225353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6933" y="609600"/>
            <a:ext cx="10197494" cy="1099457"/>
          </a:xfrm>
        </p:spPr>
        <p:txBody>
          <a:bodyPr>
            <a:normAutofit/>
          </a:bodyPr>
          <a:lstStyle/>
          <a:p>
            <a:r>
              <a:rPr lang="fi-FI"/>
              <a:t>KELAN VAATIVA LÄÄKINNÄLLINEN KUNTOUTUS</a:t>
            </a:r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i-FI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i-FI"/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5294173F-67DC-AAA4-16E6-642056D7228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9116560"/>
              </p:ext>
            </p:extLst>
          </p:nvPr>
        </p:nvGraphicFramePr>
        <p:xfrm>
          <a:off x="1286933" y="1948543"/>
          <a:ext cx="9618133" cy="4093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207751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E19ECE1-4E32-57E9-AB9C-A1C998D23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AMMATILLINEN KUNTOUTUS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FA72264-FFDC-4A85-8F0B-49570BAEE6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35503"/>
            <a:ext cx="8596668" cy="5160266"/>
          </a:xfrm>
        </p:spPr>
        <p:txBody>
          <a:bodyPr>
            <a:normAutofit/>
          </a:bodyPr>
          <a:lstStyle/>
          <a:p>
            <a:r>
              <a:rPr lang="fi-FI" i="0" dirty="0">
                <a:solidFill>
                  <a:srgbClr val="323232"/>
                </a:solidFill>
                <a:effectLst/>
                <a:latin typeface="Lato" panose="020F0502020204030203" pitchFamily="34" charset="0"/>
              </a:rPr>
              <a:t>Tukee työikäisiä, joiden työkyky on uhattuna sairauden tai vamman vuoksi</a:t>
            </a:r>
          </a:p>
          <a:p>
            <a:r>
              <a:rPr lang="fi-FI" i="0" dirty="0">
                <a:solidFill>
                  <a:srgbClr val="323232"/>
                </a:solidFill>
                <a:effectLst/>
                <a:latin typeface="Lato" panose="020F0502020204030203" pitchFamily="34" charset="0"/>
              </a:rPr>
              <a:t>Edistää työhön paluuta, työllistymistä ja työssä jatkamista</a:t>
            </a:r>
          </a:p>
          <a:p>
            <a:r>
              <a:rPr lang="fi-FI" dirty="0">
                <a:solidFill>
                  <a:srgbClr val="323232"/>
                </a:solidFill>
                <a:latin typeface="Lato" panose="020F0502020204030203" pitchFamily="34" charset="0"/>
              </a:rPr>
              <a:t>Ammatillinen kuntoutus on asiakkaalle maksutonta</a:t>
            </a:r>
            <a:endParaRPr lang="fi-FI" i="0" dirty="0">
              <a:solidFill>
                <a:srgbClr val="323232"/>
              </a:solidFill>
              <a:effectLst/>
              <a:latin typeface="Lato" panose="020F0502020204030203" pitchFamily="34" charset="0"/>
            </a:endParaRPr>
          </a:p>
          <a:p>
            <a:pPr marL="0" indent="0">
              <a:buNone/>
            </a:pPr>
            <a:endParaRPr lang="fi-FI" b="1" dirty="0">
              <a:solidFill>
                <a:srgbClr val="323232"/>
              </a:solidFill>
              <a:latin typeface="Lato" panose="020F0502020204030203" pitchFamily="34" charset="0"/>
            </a:endParaRPr>
          </a:p>
          <a:p>
            <a:pPr marL="0" indent="0">
              <a:buNone/>
            </a:pPr>
            <a:r>
              <a:rPr lang="fi-FI" i="0" dirty="0">
                <a:solidFill>
                  <a:srgbClr val="323232"/>
                </a:solidFill>
                <a:effectLst/>
                <a:latin typeface="Lato" panose="020F0502020204030203" pitchFamily="34" charset="0"/>
              </a:rPr>
              <a:t>Järjestäjätahot:</a:t>
            </a:r>
          </a:p>
          <a:p>
            <a:r>
              <a:rPr lang="fi-FI" dirty="0">
                <a:solidFill>
                  <a:srgbClr val="323232"/>
                </a:solidFill>
                <a:latin typeface="Lato" panose="020F0502020204030203" pitchFamily="34" charset="0"/>
              </a:rPr>
              <a:t>Kela</a:t>
            </a:r>
          </a:p>
          <a:p>
            <a:r>
              <a:rPr lang="fi-FI" dirty="0">
                <a:solidFill>
                  <a:srgbClr val="323232"/>
                </a:solidFill>
                <a:latin typeface="Lato" panose="020F0502020204030203" pitchFamily="34" charset="0"/>
              </a:rPr>
              <a:t>Työeläkelaitokset</a:t>
            </a:r>
          </a:p>
          <a:p>
            <a:r>
              <a:rPr lang="fi-FI" i="0" dirty="0">
                <a:solidFill>
                  <a:srgbClr val="2A2A2A"/>
                </a:solidFill>
                <a:effectLst/>
                <a:latin typeface="Lato" panose="020F0502020204030203" pitchFamily="34" charset="0"/>
              </a:rPr>
              <a:t>Tapaturma- ja liikennevakuutuslaitokset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813223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11B6C26-616A-EDE1-4170-F857FC6A9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65472"/>
            <a:ext cx="8596668" cy="759541"/>
          </a:xfrm>
        </p:spPr>
        <p:txBody>
          <a:bodyPr/>
          <a:lstStyle/>
          <a:p>
            <a:r>
              <a:rPr lang="fi-FI" dirty="0"/>
              <a:t>AMMATILLINEN KUNTOUTUS jatkuu….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B1BDE15-44EA-FAAA-B5A7-6CE480892C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968" y="1025013"/>
            <a:ext cx="8979034" cy="5766620"/>
          </a:xfrm>
        </p:spPr>
        <p:txBody>
          <a:bodyPr>
            <a:normAutofit/>
          </a:bodyPr>
          <a:lstStyle/>
          <a:p>
            <a:r>
              <a:rPr lang="fi-FI" b="1" i="0" dirty="0">
                <a:solidFill>
                  <a:srgbClr val="323232"/>
                </a:solidFill>
                <a:effectLst/>
                <a:latin typeface="Lato" panose="020F0502020204030203" pitchFamily="34" charset="0"/>
              </a:rPr>
              <a:t>Työeläkekuntoutus</a:t>
            </a:r>
          </a:p>
          <a:p>
            <a:pPr marL="0" indent="0">
              <a:buNone/>
            </a:pPr>
            <a:r>
              <a:rPr lang="fi-FI" b="0" i="0" dirty="0">
                <a:solidFill>
                  <a:srgbClr val="323232"/>
                </a:solidFill>
                <a:effectLst/>
                <a:latin typeface="Lato" panose="020F0502020204030203" pitchFamily="34" charset="0"/>
              </a:rPr>
              <a:t>  Tavoitteena on tukea työssä selviytymistä ja työssä jatkamista terveydentilan rajoitteista huolimatta. Kuntoutus auttaa pysymään työelämässä pidempään.</a:t>
            </a:r>
            <a:br>
              <a:rPr lang="fi-FI" b="0" i="0" dirty="0">
                <a:solidFill>
                  <a:srgbClr val="323232"/>
                </a:solidFill>
                <a:effectLst/>
                <a:latin typeface="Lato" panose="020F0502020204030203" pitchFamily="34" charset="0"/>
              </a:rPr>
            </a:br>
            <a:r>
              <a:rPr lang="fi-FI" b="0" i="0" dirty="0">
                <a:solidFill>
                  <a:srgbClr val="323232"/>
                </a:solidFill>
                <a:effectLst/>
                <a:latin typeface="Lato" panose="020F0502020204030203" pitchFamily="34" charset="0"/>
              </a:rPr>
              <a:t> </a:t>
            </a:r>
          </a:p>
          <a:p>
            <a:pPr marL="0" indent="0">
              <a:buNone/>
            </a:pPr>
            <a:r>
              <a:rPr lang="fi-FI" dirty="0">
                <a:solidFill>
                  <a:srgbClr val="323232"/>
                </a:solidFill>
                <a:latin typeface="Lato" panose="020F0502020204030203" pitchFamily="34" charset="0"/>
              </a:rPr>
              <a:t>K</a:t>
            </a:r>
            <a:r>
              <a:rPr lang="fi-FI" b="0" i="0" dirty="0">
                <a:solidFill>
                  <a:srgbClr val="323232"/>
                </a:solidFill>
                <a:effectLst/>
                <a:latin typeface="Lato" panose="020F0502020204030203" pitchFamily="34" charset="0"/>
              </a:rPr>
              <a:t>untoutus voi olla esimerkiksi työkokeilua, uudelleen koulutusta tai kurssitusta, työhönvalmennusta tai vaikkapa elinkeinotukea. Ammatillista kuntoutusta tuetaan myös yrittäjälle.</a:t>
            </a:r>
          </a:p>
          <a:p>
            <a:pPr algn="l">
              <a:buNone/>
            </a:pPr>
            <a:r>
              <a:rPr lang="fi-FI" b="1" dirty="0">
                <a:solidFill>
                  <a:srgbClr val="323232"/>
                </a:solidFill>
                <a:latin typeface="Lato" panose="020F0502020204030203" pitchFamily="34" charset="0"/>
              </a:rPr>
              <a:t>O</a:t>
            </a:r>
            <a:r>
              <a:rPr lang="fi-FI" b="1" i="0" dirty="0">
                <a:solidFill>
                  <a:srgbClr val="323232"/>
                </a:solidFill>
                <a:effectLst/>
                <a:latin typeface="Lato" panose="020F0502020204030203" pitchFamily="34" charset="0"/>
              </a:rPr>
              <a:t>ikeus työeläkekuntoutukseen, jos seuraavat edellytykset täyttyvät: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323232"/>
                </a:solidFill>
                <a:effectLst/>
                <a:latin typeface="Lato" panose="020F0502020204030203" pitchFamily="34" charset="0"/>
              </a:rPr>
              <a:t>Olet alle alimman vanhuuseläkeikäsi.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323232"/>
                </a:solidFill>
                <a:effectLst/>
                <a:latin typeface="Lato" panose="020F0502020204030203" pitchFamily="34" charset="0"/>
              </a:rPr>
              <a:t>Sinulla on sairaus tai vamma, joka aiheuttaa lähivuosina todennäköisen uhan joutua työkyvyttömyyseläkkeelle.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323232"/>
                </a:solidFill>
                <a:effectLst/>
                <a:latin typeface="Lato" panose="020F0502020204030203" pitchFamily="34" charset="0"/>
              </a:rPr>
              <a:t>Työkyvyttömyyden uhkaa voidaan siirtää tai estää työeläkekuntoutuksen avulla.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323232"/>
                </a:solidFill>
                <a:effectLst/>
                <a:latin typeface="Lato" panose="020F0502020204030203" pitchFamily="34" charset="0"/>
              </a:rPr>
              <a:t>Sinulla on </a:t>
            </a:r>
            <a:r>
              <a:rPr lang="fi-FI" b="0" i="0" u="sng" dirty="0">
                <a:solidFill>
                  <a:srgbClr val="323232"/>
                </a:solidFill>
                <a:effectLst/>
                <a:latin typeface="Lato" panose="020F0502020204030203" pitchFamily="34" charset="0"/>
              </a:rPr>
              <a:t>viimeisen viiden kalenterivuoden ajalta työansioita </a:t>
            </a:r>
            <a:r>
              <a:rPr lang="fi-FI" b="0" i="0" dirty="0">
                <a:solidFill>
                  <a:srgbClr val="323232"/>
                </a:solidFill>
                <a:effectLst/>
                <a:latin typeface="Lato" panose="020F0502020204030203" pitchFamily="34" charset="0"/>
              </a:rPr>
              <a:t>yhteensä vähintään 42 048,18 euroa (vuoden 2025 tasossa).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323232"/>
                </a:solidFill>
                <a:effectLst/>
                <a:latin typeface="Lato" panose="020F0502020204030203" pitchFamily="34" charset="0"/>
              </a:rPr>
              <a:t>Sinulla on työeläkelakien mukaan vakuutettuja työansioita tai olet hoitanut alle 3-vuotiasta lastasi viimeisen 36 kuukauden aikana.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983147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ABAFADE-40B2-7097-D7CF-42322F9483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06478"/>
            <a:ext cx="8596668" cy="626806"/>
          </a:xfrm>
        </p:spPr>
        <p:txBody>
          <a:bodyPr>
            <a:normAutofit fontScale="90000"/>
          </a:bodyPr>
          <a:lstStyle/>
          <a:p>
            <a:r>
              <a:rPr lang="fi-FI" dirty="0"/>
              <a:t>AMMATILLINEN KUNTOUTUS jatkuu…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E4DB9F4-7CB1-751D-7C5C-E8C2350243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833284"/>
            <a:ext cx="8596668" cy="5973097"/>
          </a:xfrm>
        </p:spPr>
        <p:txBody>
          <a:bodyPr>
            <a:normAutofit fontScale="92500" lnSpcReduction="20000"/>
          </a:bodyPr>
          <a:lstStyle/>
          <a:p>
            <a:r>
              <a:rPr lang="fi-FI" sz="2400" b="1" i="0" dirty="0">
                <a:solidFill>
                  <a:srgbClr val="323232"/>
                </a:solidFill>
                <a:effectLst/>
                <a:latin typeface="Lato" panose="020F0502020204030203" pitchFamily="34" charset="0"/>
              </a:rPr>
              <a:t>Kelan järjestämä ammatillinen kuntoutus</a:t>
            </a:r>
          </a:p>
          <a:p>
            <a:pPr marL="0" indent="0">
              <a:buNone/>
            </a:pPr>
            <a:r>
              <a:rPr lang="fi-FI" b="0" i="0" dirty="0">
                <a:solidFill>
                  <a:srgbClr val="323232"/>
                </a:solidFill>
                <a:effectLst/>
                <a:latin typeface="Lato" panose="020F0502020204030203" pitchFamily="34" charset="0"/>
              </a:rPr>
              <a:t> tarkoitettu erityisesti työelämän ulkopuolella oleville, nuorille ja </a:t>
            </a:r>
          </a:p>
          <a:p>
            <a:pPr marL="0" indent="0">
              <a:buNone/>
            </a:pPr>
            <a:r>
              <a:rPr lang="fi-FI" b="0" i="0" dirty="0">
                <a:solidFill>
                  <a:srgbClr val="323232"/>
                </a:solidFill>
                <a:effectLst/>
                <a:latin typeface="Lato" panose="020F0502020204030203" pitchFamily="34" charset="0"/>
              </a:rPr>
              <a:t> Kelan kuntoutus voi olla mahdollista myös silloin, kun työeläkelaitoksen tukeman ammatillisen kuntoutuksen kriteerit eivät täyty.</a:t>
            </a:r>
          </a:p>
          <a:p>
            <a:pPr marL="0" indent="0">
              <a:buNone/>
            </a:pPr>
            <a:r>
              <a:rPr lang="fi-FI" b="1" dirty="0">
                <a:solidFill>
                  <a:srgbClr val="323232"/>
                </a:solidFill>
                <a:latin typeface="Lato" panose="020F0502020204030203" pitchFamily="34" charset="0"/>
              </a:rPr>
              <a:t>Kelan ammatillinen kuntoutus: 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i-FI" b="0" i="0" u="none" strike="noStrike" dirty="0">
                <a:solidFill>
                  <a:schemeClr val="accent1">
                    <a:lumMod val="75000"/>
                  </a:schemeClr>
                </a:solidFill>
                <a:effectLst/>
                <a:latin typeface="Lato" panose="020F0502020204030203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nuoren ammatillinen kuntoutus </a:t>
            </a:r>
            <a:r>
              <a:rPr lang="fi-FI" b="0" i="0" dirty="0">
                <a:solidFill>
                  <a:srgbClr val="171717"/>
                </a:solidFill>
                <a:effectLst/>
                <a:latin typeface="Lato" panose="020F0502020204030203" pitchFamily="34" charset="0"/>
              </a:rPr>
              <a:t>– tukea tulevaisuuden suunnitteluun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i-FI" b="0" i="0" u="none" strike="noStrike" dirty="0">
                <a:solidFill>
                  <a:schemeClr val="accent1">
                    <a:lumMod val="75000"/>
                  </a:schemeClr>
                </a:solidFill>
                <a:effectLst/>
                <a:latin typeface="Lato" panose="020F0502020204030203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ammatillinen kuntoutusselvitys</a:t>
            </a:r>
            <a:r>
              <a:rPr lang="fi-FI" b="0" i="0" dirty="0">
                <a:solidFill>
                  <a:schemeClr val="accent1">
                    <a:lumMod val="75000"/>
                  </a:schemeClr>
                </a:solidFill>
                <a:effectLst/>
                <a:latin typeface="Lato" panose="020F0502020204030203" pitchFamily="34" charset="0"/>
              </a:rPr>
              <a:t> </a:t>
            </a:r>
            <a:r>
              <a:rPr lang="fi-FI" b="0" i="0" dirty="0">
                <a:solidFill>
                  <a:srgbClr val="171717"/>
                </a:solidFill>
                <a:effectLst/>
                <a:latin typeface="Lato" panose="020F0502020204030203" pitchFamily="34" charset="0"/>
              </a:rPr>
              <a:t>– tukea tilanteesi selvittelyyn ja kuntoutuksen suunnitteluun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i-FI" b="0" i="0" u="none" strike="noStrike" dirty="0">
                <a:solidFill>
                  <a:schemeClr val="accent1">
                    <a:lumMod val="75000"/>
                  </a:schemeClr>
                </a:solidFill>
                <a:effectLst/>
                <a:latin typeface="Lato" panose="020F0502020204030203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koulutus</a:t>
            </a:r>
            <a:r>
              <a:rPr lang="fi-FI" b="0" i="0" dirty="0">
                <a:solidFill>
                  <a:srgbClr val="171717"/>
                </a:solidFill>
                <a:effectLst/>
                <a:latin typeface="Lato" panose="020F0502020204030203" pitchFamily="34" charset="0"/>
              </a:rPr>
              <a:t> – tukea ammatilliseen koulutukseen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i-FI" b="0" i="0" u="none" strike="noStrike" dirty="0">
                <a:solidFill>
                  <a:schemeClr val="accent1">
                    <a:lumMod val="75000"/>
                  </a:schemeClr>
                </a:solidFill>
                <a:effectLst/>
                <a:latin typeface="Lato" panose="020F0502020204030203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työkokeilu</a:t>
            </a:r>
            <a:r>
              <a:rPr lang="fi-FI" b="0" i="0" dirty="0">
                <a:solidFill>
                  <a:schemeClr val="accent1">
                    <a:lumMod val="75000"/>
                  </a:schemeClr>
                </a:solidFill>
                <a:effectLst/>
                <a:latin typeface="Lato" panose="020F0502020204030203" pitchFamily="34" charset="0"/>
              </a:rPr>
              <a:t> </a:t>
            </a:r>
            <a:r>
              <a:rPr lang="fi-FI" b="0" i="0" dirty="0">
                <a:solidFill>
                  <a:srgbClr val="171717"/>
                </a:solidFill>
                <a:effectLst/>
                <a:latin typeface="Lato" panose="020F0502020204030203" pitchFamily="34" charset="0"/>
              </a:rPr>
              <a:t>– tukea valitsemasi työtehtävän tai opiskelualan soveltuvuuden varmistamiseen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i-FI" b="0" i="0" u="none" strike="noStrike" dirty="0">
                <a:solidFill>
                  <a:schemeClr val="accent1">
                    <a:lumMod val="75000"/>
                  </a:schemeClr>
                </a:solidFill>
                <a:effectLst/>
                <a:latin typeface="Lato" panose="020F0502020204030203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työhönvalmennus</a:t>
            </a:r>
            <a:r>
              <a:rPr lang="fi-FI" b="0" i="0" u="none" strike="noStrike" dirty="0">
                <a:solidFill>
                  <a:srgbClr val="99CA3C"/>
                </a:solidFill>
                <a:effectLst/>
                <a:latin typeface="Lato" panose="020F0502020204030203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 </a:t>
            </a:r>
            <a:r>
              <a:rPr lang="fi-FI" b="0" i="0" dirty="0">
                <a:solidFill>
                  <a:srgbClr val="171717"/>
                </a:solidFill>
                <a:effectLst/>
                <a:latin typeface="Lato" panose="020F0502020204030203" pitchFamily="34" charset="0"/>
              </a:rPr>
              <a:t>– tukea työpaikan etsimiseen ja työllistymiseen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i-FI" b="0" i="0" u="none" strike="noStrike" dirty="0">
                <a:solidFill>
                  <a:schemeClr val="accent1">
                    <a:lumMod val="75000"/>
                  </a:schemeClr>
                </a:solidFill>
                <a:effectLst/>
                <a:latin typeface="Lato" panose="020F0502020204030203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työelämässä olevien Kiila-kuntoutus</a:t>
            </a:r>
            <a:r>
              <a:rPr lang="fi-FI" b="0" i="0" dirty="0">
                <a:solidFill>
                  <a:schemeClr val="accent1">
                    <a:lumMod val="75000"/>
                  </a:schemeClr>
                </a:solidFill>
                <a:effectLst/>
                <a:latin typeface="Lato" panose="020F0502020204030203" pitchFamily="34" charset="0"/>
              </a:rPr>
              <a:t> </a:t>
            </a:r>
            <a:r>
              <a:rPr lang="fi-FI" b="0" i="0" dirty="0">
                <a:solidFill>
                  <a:srgbClr val="171717"/>
                </a:solidFill>
                <a:effectLst/>
                <a:latin typeface="Lato" panose="020F0502020204030203" pitchFamily="34" charset="0"/>
              </a:rPr>
              <a:t>– tukea ammatilliseen työkykyyn ja työelämässä jatkamiseen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i-FI" b="0" i="0" u="none" strike="noStrike" dirty="0">
                <a:solidFill>
                  <a:schemeClr val="accent1">
                    <a:lumMod val="75000"/>
                  </a:schemeClr>
                </a:solidFill>
                <a:effectLst/>
                <a:latin typeface="Lato" panose="020F0502020204030203" pitchFamily="34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ammatillinen Taito-kuntoutus </a:t>
            </a:r>
            <a:r>
              <a:rPr lang="fi-FI" b="0" i="0" dirty="0">
                <a:solidFill>
                  <a:srgbClr val="171717"/>
                </a:solidFill>
                <a:effectLst/>
                <a:latin typeface="Lato" panose="020F0502020204030203" pitchFamily="34" charset="0"/>
              </a:rPr>
              <a:t>– tukea elämänhallintaan ja valmiuksia työelämään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i-FI" b="0" i="0" u="none" strike="noStrike" dirty="0">
                <a:solidFill>
                  <a:schemeClr val="accent1">
                    <a:lumMod val="75000"/>
                  </a:schemeClr>
                </a:solidFill>
                <a:effectLst/>
                <a:latin typeface="Lato" panose="020F0502020204030203" pitchFamily="34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koulutuskokeilu</a:t>
            </a:r>
            <a:r>
              <a:rPr lang="fi-FI" b="0" i="0" dirty="0">
                <a:solidFill>
                  <a:schemeClr val="accent1">
                    <a:lumMod val="75000"/>
                  </a:schemeClr>
                </a:solidFill>
                <a:effectLst/>
                <a:latin typeface="Lato" panose="020F0502020204030203" pitchFamily="34" charset="0"/>
              </a:rPr>
              <a:t> </a:t>
            </a:r>
            <a:r>
              <a:rPr lang="fi-FI" b="0" i="0" dirty="0">
                <a:solidFill>
                  <a:srgbClr val="171717"/>
                </a:solidFill>
                <a:effectLst/>
                <a:latin typeface="Lato" panose="020F0502020204030203" pitchFamily="34" charset="0"/>
              </a:rPr>
              <a:t>– varmuutta sopivasta ammattialasta, opiskelupaikasta ja opiskelusta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i-FI" b="0" i="0" u="none" strike="noStrike" dirty="0">
                <a:solidFill>
                  <a:schemeClr val="accent1">
                    <a:lumMod val="75000"/>
                  </a:schemeClr>
                </a:solidFill>
                <a:effectLst/>
                <a:latin typeface="Lato" panose="020F0502020204030203" pitchFamily="34" charset="0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apuvälineet </a:t>
            </a:r>
            <a:r>
              <a:rPr lang="fi-FI" b="0" i="0" dirty="0">
                <a:solidFill>
                  <a:srgbClr val="171717"/>
                </a:solidFill>
                <a:effectLst/>
                <a:latin typeface="Lato" panose="020F0502020204030203" pitchFamily="34" charset="0"/>
              </a:rPr>
              <a:t>– apua työhän tai opiskeluun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i-FI" b="0" i="0" u="none" strike="noStrike" dirty="0">
                <a:solidFill>
                  <a:schemeClr val="accent1">
                    <a:lumMod val="75000"/>
                  </a:schemeClr>
                </a:solidFill>
                <a:effectLst/>
                <a:latin typeface="Lato" panose="020F0502020204030203" pitchFamily="34" charset="0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elinkeinotuki</a:t>
            </a:r>
            <a:r>
              <a:rPr lang="fi-FI" b="0" i="0" dirty="0">
                <a:solidFill>
                  <a:schemeClr val="accent1">
                    <a:lumMod val="75000"/>
                  </a:schemeClr>
                </a:solidFill>
                <a:effectLst/>
                <a:latin typeface="Lato" panose="020F0502020204030203" pitchFamily="34" charset="0"/>
              </a:rPr>
              <a:t> </a:t>
            </a:r>
            <a:r>
              <a:rPr lang="fi-FI" b="0" i="0" dirty="0">
                <a:solidFill>
                  <a:srgbClr val="171717"/>
                </a:solidFill>
                <a:effectLst/>
                <a:latin typeface="Lato" panose="020F0502020204030203" pitchFamily="34" charset="0"/>
              </a:rPr>
              <a:t>– tukea yrityksen perustamiseen tai muuttamiseen.</a:t>
            </a:r>
          </a:p>
          <a:p>
            <a:pPr marL="0" indent="0">
              <a:buNone/>
            </a:pPr>
            <a:endParaRPr lang="fi-FI" dirty="0">
              <a:solidFill>
                <a:srgbClr val="323232"/>
              </a:solidFill>
              <a:latin typeface="Lato" panose="020F0502020204030203" pitchFamily="34" charset="0"/>
            </a:endParaRP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615961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90F497A-99EF-AB61-7E9A-7E4494A254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6060707"/>
          </a:xfrm>
        </p:spPr>
        <p:txBody>
          <a:bodyPr/>
          <a:lstStyle/>
          <a:p>
            <a:endParaRPr lang="fi-FI" dirty="0"/>
          </a:p>
        </p:txBody>
      </p:sp>
      <p:pic>
        <p:nvPicPr>
          <p:cNvPr id="1026" name="Picture 2" descr="recently viewed asset">
            <a:extLst>
              <a:ext uri="{FF2B5EF4-FFF2-40B4-BE49-F238E27FC236}">
                <a16:creationId xmlns:a16="http://schemas.microsoft.com/office/drawing/2014/main" id="{C027A0E0-55C6-72F0-BAD7-A26E79A8D9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1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kstiruutu 3">
            <a:extLst>
              <a:ext uri="{FF2B5EF4-FFF2-40B4-BE49-F238E27FC236}">
                <a16:creationId xmlns:a16="http://schemas.microsoft.com/office/drawing/2014/main" id="{E7254FDE-AF43-8386-C67E-8795AF65C106}"/>
              </a:ext>
            </a:extLst>
          </p:cNvPr>
          <p:cNvSpPr txBox="1"/>
          <p:nvPr/>
        </p:nvSpPr>
        <p:spPr>
          <a:xfrm>
            <a:off x="1020278" y="779647"/>
            <a:ext cx="755823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3600" dirty="0">
                <a:solidFill>
                  <a:schemeClr val="accent2"/>
                </a:solidFill>
                <a:latin typeface="Comic Sans MS" panose="030F0702030302020204" pitchFamily="66" charset="0"/>
              </a:rPr>
              <a:t>KIITOS</a:t>
            </a:r>
          </a:p>
        </p:txBody>
      </p:sp>
    </p:spTree>
    <p:extLst>
      <p:ext uri="{BB962C8B-B14F-4D97-AF65-F5344CB8AC3E}">
        <p14:creationId xmlns:p14="http://schemas.microsoft.com/office/powerpoint/2010/main" val="13854335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D46F1D5-C40E-0CC7-B11B-D93B1DCCA2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289367"/>
            <a:ext cx="8074815" cy="1909823"/>
          </a:xfrm>
        </p:spPr>
        <p:txBody>
          <a:bodyPr anchor="ctr">
            <a:normAutofit/>
          </a:bodyPr>
          <a:lstStyle/>
          <a:p>
            <a:r>
              <a:rPr lang="fi-FI" sz="7200" dirty="0"/>
              <a:t>   Sisältö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CF16336-5700-15BF-C783-9AF53EDA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2199190"/>
            <a:ext cx="9745433" cy="4084044"/>
          </a:xfrm>
        </p:spPr>
        <p:txBody>
          <a:bodyPr anchor="t">
            <a:normAutofit/>
          </a:bodyPr>
          <a:lstStyle/>
          <a:p>
            <a:pPr lvl="1"/>
            <a:r>
              <a:rPr lang="fi-FI" sz="3200" dirty="0"/>
              <a:t>Liikuntapalveluja</a:t>
            </a:r>
          </a:p>
          <a:p>
            <a:pPr lvl="1"/>
            <a:r>
              <a:rPr lang="fi-FI" sz="3200" dirty="0"/>
              <a:t>Harrastevälineistä</a:t>
            </a:r>
          </a:p>
          <a:p>
            <a:pPr lvl="1"/>
            <a:r>
              <a:rPr lang="fi-FI" sz="3200" dirty="0"/>
              <a:t>Työterveyshuolto ja kuntoutus</a:t>
            </a:r>
          </a:p>
          <a:p>
            <a:pPr lvl="1"/>
            <a:r>
              <a:rPr lang="fi-FI" sz="3200" dirty="0"/>
              <a:t>Toimintakyky kuntoutus = Lääkinnällinen kuntoutus </a:t>
            </a:r>
          </a:p>
          <a:p>
            <a:pPr lvl="1"/>
            <a:r>
              <a:rPr lang="fi-FI" sz="3200" dirty="0"/>
              <a:t>Ammatillinen kuntoutus</a:t>
            </a:r>
          </a:p>
          <a:p>
            <a:pPr lvl="1"/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8973376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D46F1D5-C40E-0CC7-B11B-D93B1DCCA2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114" y="144684"/>
            <a:ext cx="8954941" cy="978060"/>
          </a:xfrm>
        </p:spPr>
        <p:txBody>
          <a:bodyPr anchor="ctr">
            <a:normAutofit fontScale="90000"/>
          </a:bodyPr>
          <a:lstStyle/>
          <a:p>
            <a:r>
              <a:rPr lang="fi-FI" sz="7200" dirty="0"/>
              <a:t> LIIKUNTAPALVELUJA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CF16336-5700-15BF-C783-9AF53EDA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166" y="1431985"/>
            <a:ext cx="10656594" cy="5281331"/>
          </a:xfrm>
        </p:spPr>
        <p:txBody>
          <a:bodyPr anchor="t">
            <a:normAutofit fontScale="92500"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fi-FI" altLang="fi-FI" sz="2400" dirty="0"/>
              <a:t>Terveyskylä.fi: Kuntoutumistalo: mm. Liikkumisen aloittaminen</a:t>
            </a:r>
            <a:br>
              <a:rPr lang="fi-FI" altLang="fi-FI" sz="2400" dirty="0"/>
            </a:br>
            <a:r>
              <a:rPr lang="fi-FI" altLang="fi-FI" sz="2400" dirty="0"/>
              <a:t>itsehoito- ohjelma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fi-FI" altLang="fi-FI" sz="2400" dirty="0"/>
              <a:t>Aikuisten liikkumisen suositus ja Liikkumisen suositus yli 65-v</a:t>
            </a:r>
            <a:br>
              <a:rPr lang="fi-FI" altLang="fi-FI" sz="2400" dirty="0"/>
            </a:br>
            <a:r>
              <a:rPr lang="fi-FI" altLang="fi-FI" sz="2400" dirty="0"/>
              <a:t> UKK-instituutti </a:t>
            </a:r>
            <a:r>
              <a:rPr lang="fi-FI" altLang="fi-FI" sz="1100" dirty="0">
                <a:hlinkClick r:id="rId2"/>
              </a:rPr>
              <a:t>https://ukkinstituutti.fi/liikkuminen/liikkumisen-suositukset/aikuisten-liikkumisen-suositus/?srsltid=AfmBOorQ-K6xhf33g5ys2s0UKB9fJ-MW8TXN2CH3q1oT45tjBEdldMwu</a:t>
            </a:r>
            <a:endParaRPr lang="fi-FI" altLang="fi-FI" sz="1100" dirty="0"/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fi-FI" altLang="fi-FI" sz="2400" dirty="0"/>
              <a:t>Kunnan liikuntatoimi: liikuntaryhmät, -kurssit ja liikunnanohjaus, virtuaalijumpat, erityisryhmien liikunta 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fi-FI" altLang="fi-FI" sz="2400" dirty="0"/>
              <a:t>Kuntien erityisryhmien uima- ja / tai kuntosalikortit. 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fi-FI" altLang="fi-FI" sz="2400" dirty="0"/>
              <a:t>Liikuntaseurat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fi-FI" altLang="fi-FI" sz="2400" dirty="0"/>
              <a:t>Palvelukeskusten järjestämä toiminta / liikunta. 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fi-FI" altLang="fi-FI" sz="2400" dirty="0"/>
              <a:t>Potilasjärjestöt: mm. Psoriasisliiton kurssit työikäisille ja eläkkeellä oleville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fi-FI" altLang="fi-FI" sz="2400" dirty="0"/>
              <a:t>Työpaikan järjestämä liikunta</a:t>
            </a:r>
            <a:r>
              <a:rPr lang="fi-FI" altLang="fi-FI" sz="1800" dirty="0"/>
              <a:t>	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fi-FI" altLang="fi-FI" sz="2400" dirty="0"/>
              <a:t>Yksityiset palveluntuottajat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33996763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>
            <a:extLst>
              <a:ext uri="{FF2B5EF4-FFF2-40B4-BE49-F238E27FC236}">
                <a16:creationId xmlns:a16="http://schemas.microsoft.com/office/drawing/2014/main" id="{DF6ADF02-465C-A900-644C-44F5E17A44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390" y="2160589"/>
            <a:ext cx="9387068" cy="3880773"/>
          </a:xfrm>
        </p:spPr>
        <p:txBody>
          <a:bodyPr/>
          <a:lstStyle/>
          <a:p>
            <a:pPr marL="0" indent="0">
              <a:buNone/>
            </a:pPr>
            <a:r>
              <a:rPr lang="fi-FI" sz="3200" dirty="0"/>
              <a:t>Soveltavan liikunnan apuvälineiden vuokraus</a:t>
            </a:r>
            <a:r>
              <a:rPr lang="fi-FI" sz="2800" dirty="0"/>
              <a:t>:</a:t>
            </a:r>
          </a:p>
          <a:p>
            <a:pPr marL="0" indent="0">
              <a:buNone/>
            </a:pPr>
            <a:r>
              <a:rPr lang="fi-FI" sz="2400" dirty="0">
                <a:hlinkClick r:id="rId2"/>
              </a:rPr>
              <a:t>https://valineet.paralympia.fi/</a:t>
            </a:r>
            <a:endParaRPr lang="fi-FI" sz="2400" dirty="0"/>
          </a:p>
          <a:p>
            <a:pPr marL="0" indent="0">
              <a:buNone/>
            </a:pPr>
            <a:endParaRPr lang="fi-FI" sz="2400" dirty="0"/>
          </a:p>
          <a:p>
            <a:pPr marL="0" indent="0">
              <a:buNone/>
            </a:pPr>
            <a:r>
              <a:rPr lang="fi-FI" sz="3200" dirty="0"/>
              <a:t>Tukea harrastevälineen hankintakustannuksiin </a:t>
            </a:r>
            <a:endParaRPr lang="fi-FI" sz="2400" dirty="0"/>
          </a:p>
          <a:p>
            <a:pPr marL="0" indent="0">
              <a:buNone/>
            </a:pPr>
            <a:r>
              <a:rPr lang="fi-FI" sz="2400" dirty="0"/>
              <a:t>Haetaan ensin vammaispalvelusta, jonka jälkeen voi hakea mm.</a:t>
            </a:r>
          </a:p>
          <a:p>
            <a:pPr marL="0" indent="0">
              <a:buNone/>
            </a:pPr>
            <a:r>
              <a:rPr lang="fi-FI" sz="2400" dirty="0"/>
              <a:t>Reumaliiton rahastosta</a:t>
            </a:r>
          </a:p>
          <a:p>
            <a:pPr marL="0" indent="0">
              <a:buNone/>
            </a:pPr>
            <a:r>
              <a:rPr lang="fi-FI" sz="2400" dirty="0"/>
              <a:t>Tukilinja ry</a:t>
            </a:r>
          </a:p>
          <a:p>
            <a:pPr marL="0" indent="0">
              <a:buNone/>
            </a:pPr>
            <a:endParaRPr lang="fi-FI" sz="2400" dirty="0"/>
          </a:p>
        </p:txBody>
      </p:sp>
      <p:sp>
        <p:nvSpPr>
          <p:cNvPr id="3" name="Otsikko 2">
            <a:extLst>
              <a:ext uri="{FF2B5EF4-FFF2-40B4-BE49-F238E27FC236}">
                <a16:creationId xmlns:a16="http://schemas.microsoft.com/office/drawing/2014/main" id="{ADCC564D-D833-EA37-7A29-AC809D4CA5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0390" y="609600"/>
            <a:ext cx="9120852" cy="1320800"/>
          </a:xfrm>
        </p:spPr>
        <p:txBody>
          <a:bodyPr>
            <a:noAutofit/>
          </a:bodyPr>
          <a:lstStyle/>
          <a:p>
            <a:r>
              <a:rPr lang="fi-FI" sz="6000" dirty="0"/>
              <a:t>HARRASTEVÄLINEISTÄ</a:t>
            </a:r>
          </a:p>
        </p:txBody>
      </p:sp>
    </p:spTree>
    <p:extLst>
      <p:ext uri="{BB962C8B-B14F-4D97-AF65-F5344CB8AC3E}">
        <p14:creationId xmlns:p14="http://schemas.microsoft.com/office/powerpoint/2010/main" val="3330419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0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8EFF430-A793-EC8C-373C-75FDE30A21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871780" cy="1115028"/>
          </a:xfrm>
        </p:spPr>
        <p:txBody>
          <a:bodyPr>
            <a:normAutofit/>
          </a:bodyPr>
          <a:lstStyle/>
          <a:p>
            <a:r>
              <a:rPr lang="fi-FI" sz="4400" dirty="0"/>
              <a:t>TYÖTERVEYSHUOLTO ja kuntoutus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AD7EF28-783B-FE76-396D-64A14CFAB1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875099"/>
            <a:ext cx="8596668" cy="4982901"/>
          </a:xfrm>
        </p:spPr>
        <p:txBody>
          <a:bodyPr>
            <a:normAutofit fontScale="92500" lnSpcReduction="20000"/>
          </a:bodyPr>
          <a:lstStyle/>
          <a:p>
            <a:r>
              <a:rPr lang="fi-FI" sz="3500" b="0" i="0" dirty="0">
                <a:solidFill>
                  <a:srgbClr val="1B1C1E"/>
                </a:solidFill>
                <a:effectLst/>
              </a:rPr>
              <a:t>Työterveyshuollon tehtäviin kuuluu työntekijöiden työkyvyn tukeminen ja seuranta. </a:t>
            </a:r>
          </a:p>
          <a:p>
            <a:pPr marL="0" indent="0">
              <a:buNone/>
            </a:pPr>
            <a:endParaRPr lang="fi-FI" sz="3500" b="0" i="0" dirty="0">
              <a:solidFill>
                <a:srgbClr val="1B1C1E"/>
              </a:solidFill>
              <a:effectLst/>
            </a:endParaRPr>
          </a:p>
          <a:p>
            <a:r>
              <a:rPr lang="fi-FI" sz="3500" b="0" i="0" dirty="0">
                <a:solidFill>
                  <a:srgbClr val="1B1C1E"/>
                </a:solidFill>
                <a:effectLst/>
              </a:rPr>
              <a:t>Työterveyshuolto arvioi työntekijän työ- ja toimintakykyä, kuntoutustarvetta ja ohjaa tarvittaessa kuntoutukseen</a:t>
            </a:r>
            <a:br>
              <a:rPr lang="fi-FI" sz="3500" b="0" i="0" dirty="0">
                <a:solidFill>
                  <a:srgbClr val="1B1C1E"/>
                </a:solidFill>
                <a:effectLst/>
              </a:rPr>
            </a:br>
            <a:r>
              <a:rPr lang="fi-FI" sz="3500" b="0" i="0" dirty="0">
                <a:solidFill>
                  <a:srgbClr val="1B1C1E"/>
                </a:solidFill>
                <a:effectLst/>
              </a:rPr>
              <a:t>esim. K</a:t>
            </a:r>
            <a:r>
              <a:rPr lang="fi-FI" sz="3500" dirty="0">
                <a:solidFill>
                  <a:srgbClr val="1B1C1E"/>
                </a:solidFill>
              </a:rPr>
              <a:t>elan järjestämä Kiila- kuntoutus, kuntoutuskurssit, ammatillinen kuntoutus,</a:t>
            </a:r>
            <a:br>
              <a:rPr lang="fi-FI" sz="3500" dirty="0">
                <a:solidFill>
                  <a:srgbClr val="1B1C1E"/>
                </a:solidFill>
              </a:rPr>
            </a:br>
            <a:r>
              <a:rPr lang="fi-FI" sz="3500" dirty="0">
                <a:solidFill>
                  <a:srgbClr val="1B1C1E"/>
                </a:solidFill>
              </a:rPr>
              <a:t>fysioterapia</a:t>
            </a:r>
            <a:endParaRPr lang="fi-FI" sz="3500" dirty="0"/>
          </a:p>
          <a:p>
            <a:r>
              <a:rPr lang="fi-FI" sz="1400" dirty="0"/>
              <a:t> ESI</a:t>
            </a:r>
          </a:p>
        </p:txBody>
      </p:sp>
    </p:spTree>
    <p:extLst>
      <p:ext uri="{BB962C8B-B14F-4D97-AF65-F5344CB8AC3E}">
        <p14:creationId xmlns:p14="http://schemas.microsoft.com/office/powerpoint/2010/main" val="30193450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E6DDF9A-2E43-3F28-5E62-426607B7DC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"/>
            <a:ext cx="8596668" cy="1203766"/>
          </a:xfrm>
        </p:spPr>
        <p:txBody>
          <a:bodyPr>
            <a:normAutofit fontScale="90000"/>
          </a:bodyPr>
          <a:lstStyle/>
          <a:p>
            <a:br>
              <a:rPr lang="fi-FI" dirty="0"/>
            </a:br>
            <a:r>
              <a:rPr lang="fi-FI" sz="4800" dirty="0"/>
              <a:t>LÄÄKINNÄLLINEN KUNTOUTUS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F6765D3-0974-937F-39D6-F30E67CB70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471" y="1620455"/>
            <a:ext cx="9630137" cy="5139159"/>
          </a:xfrm>
        </p:spPr>
        <p:txBody>
          <a:bodyPr>
            <a:normAutofit/>
          </a:bodyPr>
          <a:lstStyle/>
          <a:p>
            <a:pPr algn="l"/>
            <a:r>
              <a:rPr lang="fi-FI" sz="3200" b="1" dirty="0">
                <a:solidFill>
                  <a:srgbClr val="0F0F0F"/>
                </a:solidFill>
                <a:cs typeface="Arial" panose="020B0604020202020204" pitchFamily="34" charset="0"/>
              </a:rPr>
              <a:t>Hyvinvointialueen</a:t>
            </a:r>
            <a:r>
              <a:rPr lang="fi-FI" sz="3200" dirty="0">
                <a:solidFill>
                  <a:srgbClr val="0F0F0F"/>
                </a:solidFill>
                <a:cs typeface="Arial" panose="020B0604020202020204" pitchFamily="34" charset="0"/>
              </a:rPr>
              <a:t> on järjestettävä potilaan sairaanhoitoon liittyvä </a:t>
            </a:r>
            <a:r>
              <a:rPr lang="fi-FI" sz="3200" i="0" dirty="0">
                <a:solidFill>
                  <a:srgbClr val="0F0F0F"/>
                </a:solidFill>
                <a:effectLst/>
                <a:cs typeface="Arial" panose="020B0604020202020204" pitchFamily="34" charset="0"/>
              </a:rPr>
              <a:t>lääkinnällisen kuntoutuksen palvelut terveydenhuoltolain perusteella.</a:t>
            </a:r>
            <a:r>
              <a:rPr lang="fi-FI" sz="3200" dirty="0">
                <a:solidFill>
                  <a:srgbClr val="0F0F0F"/>
                </a:solidFill>
                <a:cs typeface="Arial" panose="020B0604020202020204" pitchFamily="34" charset="0"/>
              </a:rPr>
              <a:t> </a:t>
            </a:r>
          </a:p>
          <a:p>
            <a:pPr marL="0" indent="0" algn="l">
              <a:buNone/>
            </a:pPr>
            <a:endParaRPr lang="fi-FI" sz="3200" dirty="0">
              <a:solidFill>
                <a:srgbClr val="0F0F0F"/>
              </a:solidFill>
              <a:cs typeface="Arial" panose="020B0604020202020204" pitchFamily="34" charset="0"/>
            </a:endParaRPr>
          </a:p>
          <a:p>
            <a:pPr algn="l"/>
            <a:r>
              <a:rPr lang="fi-FI" sz="3200" b="1" dirty="0">
                <a:solidFill>
                  <a:srgbClr val="0F0F0F"/>
                </a:solidFill>
                <a:cs typeface="Arial" panose="020B0604020202020204" pitchFamily="34" charset="0"/>
              </a:rPr>
              <a:t> </a:t>
            </a:r>
            <a:r>
              <a:rPr lang="fi-FI" sz="3200" dirty="0">
                <a:solidFill>
                  <a:srgbClr val="0F0F0F"/>
                </a:solidFill>
                <a:cs typeface="Arial" panose="020B0604020202020204" pitchFamily="34" charset="0"/>
              </a:rPr>
              <a:t>Hyvinvointialue </a:t>
            </a:r>
            <a:r>
              <a:rPr lang="fi-FI" sz="3200" i="0" dirty="0">
                <a:solidFill>
                  <a:srgbClr val="0F0F0F"/>
                </a:solidFill>
                <a:effectLst/>
                <a:cs typeface="Arial" panose="020B0604020202020204" pitchFamily="34" charset="0"/>
              </a:rPr>
              <a:t>vastaa lääkinnällisen kuntoutuksen suunnittelusta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975834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4582A4C-B5BD-7CF5-1003-8BCE733136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60430"/>
            <a:ext cx="8596668" cy="943337"/>
          </a:xfrm>
        </p:spPr>
        <p:txBody>
          <a:bodyPr>
            <a:normAutofit/>
          </a:bodyPr>
          <a:lstStyle/>
          <a:p>
            <a:r>
              <a:rPr lang="fi-FI" dirty="0"/>
              <a:t>LÄÄKINNÄLLINEN KUNTOUTUS jatkuu…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139CDF8-22E5-FFE3-F6B4-E6F51DB6CF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995517"/>
            <a:ext cx="8596668" cy="5624176"/>
          </a:xfrm>
        </p:spPr>
        <p:txBody>
          <a:bodyPr>
            <a:normAutofit lnSpcReduction="10000"/>
          </a:bodyPr>
          <a:lstStyle/>
          <a:p>
            <a:pPr marL="0" indent="0" algn="l">
              <a:buNone/>
            </a:pPr>
            <a:r>
              <a:rPr lang="fi-FI" sz="2400" b="1" i="0" dirty="0">
                <a:solidFill>
                  <a:srgbClr val="0F0F0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 algn="l">
              <a:buNone/>
            </a:pPr>
            <a:r>
              <a:rPr lang="fi-FI" sz="2800" b="1" i="0" dirty="0">
                <a:solidFill>
                  <a:srgbClr val="0F0F0F"/>
                </a:solidFill>
                <a:effectLst/>
                <a:latin typeface="Trebuchet MS" panose="020B0603020202020204" pitchFamily="34" charset="0"/>
                <a:cs typeface="Arial" panose="020B0604020202020204" pitchFamily="34" charset="0"/>
              </a:rPr>
              <a:t>Lääkinnälliseen kuntoutukseen kuuluvat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1600" b="0" i="0" dirty="0">
                <a:solidFill>
                  <a:srgbClr val="0F0F0F"/>
                </a:solidFill>
                <a:effectLst/>
                <a:latin typeface="Trebuchet MS" panose="020B0603020202020204" pitchFamily="34" charset="0"/>
                <a:cs typeface="Arial" panose="020B0604020202020204" pitchFamily="34" charset="0"/>
              </a:rPr>
              <a:t> </a:t>
            </a:r>
            <a:r>
              <a:rPr lang="fi-FI" sz="2600" b="0" i="0" dirty="0">
                <a:solidFill>
                  <a:srgbClr val="0F0F0F"/>
                </a:solidFill>
                <a:effectLst/>
                <a:latin typeface="Trebuchet MS" panose="020B0603020202020204" pitchFamily="34" charset="0"/>
                <a:cs typeface="Arial" panose="020B0604020202020204" pitchFamily="34" charset="0"/>
              </a:rPr>
              <a:t>kuntoutusneuvonta ja -ohjaus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i-FI" sz="2600" b="0" i="0" dirty="0">
                <a:solidFill>
                  <a:srgbClr val="0F0F0F"/>
                </a:solidFill>
                <a:effectLst/>
                <a:latin typeface="Trebuchet MS" panose="020B0603020202020204" pitchFamily="34" charset="0"/>
                <a:cs typeface="Arial" panose="020B0604020202020204" pitchFamily="34" charset="0"/>
              </a:rPr>
              <a:t>toiminta- ja työkyvyn sekä kuntoutustarpeen arviointi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i-FI" sz="2600" b="0" i="0" dirty="0">
                <a:solidFill>
                  <a:srgbClr val="0F0F0F"/>
                </a:solidFill>
                <a:effectLst/>
                <a:latin typeface="Trebuchet MS" panose="020B0603020202020204" pitchFamily="34" charset="0"/>
                <a:cs typeface="Arial" panose="020B0604020202020204" pitchFamily="34" charset="0"/>
              </a:rPr>
              <a:t>kuntoutustutkimus, jonka avulla selvitetään kuntoutusmahdollisuuksia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i-FI" sz="2600" b="0" i="0" dirty="0">
                <a:solidFill>
                  <a:srgbClr val="0F0F0F"/>
                </a:solidFill>
                <a:effectLst/>
                <a:latin typeface="Trebuchet MS" panose="020B0603020202020204" pitchFamily="34" charset="0"/>
                <a:cs typeface="Arial" panose="020B0604020202020204" pitchFamily="34" charset="0"/>
              </a:rPr>
              <a:t>toimintakyvyn parantamiseen ja ylläpitämiseen tähtäävät terapiat ja muut tarvittavat toimenpiteet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i-FI" sz="2600" b="0" i="0" dirty="0">
                <a:solidFill>
                  <a:srgbClr val="0F0F0F"/>
                </a:solidFill>
                <a:effectLst/>
                <a:latin typeface="Trebuchet MS" panose="020B0603020202020204" pitchFamily="34" charset="0"/>
                <a:cs typeface="Arial" panose="020B0604020202020204" pitchFamily="34" charset="0"/>
              </a:rPr>
              <a:t>apuvälinepalvelut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i-FI" sz="2600" dirty="0">
                <a:solidFill>
                  <a:srgbClr val="0F0F0F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s</a:t>
            </a:r>
            <a:r>
              <a:rPr lang="fi-FI" sz="2600" b="0" i="0" dirty="0">
                <a:solidFill>
                  <a:srgbClr val="0F0F0F"/>
                </a:solidFill>
                <a:effectLst/>
                <a:latin typeface="Trebuchet MS" panose="020B0603020202020204" pitchFamily="34" charset="0"/>
                <a:cs typeface="Arial" panose="020B0604020202020204" pitchFamily="34" charset="0"/>
              </a:rPr>
              <a:t>opeutumisvalmennus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i-FI" sz="2600" b="0" i="0" dirty="0">
                <a:solidFill>
                  <a:srgbClr val="0F0F0F"/>
                </a:solidFill>
                <a:effectLst/>
                <a:latin typeface="Trebuchet MS" panose="020B0603020202020204" pitchFamily="34" charset="0"/>
                <a:cs typeface="Arial" panose="020B0604020202020204" pitchFamily="34" charset="0"/>
              </a:rPr>
              <a:t>kuntoutusjaksot </a:t>
            </a:r>
            <a:r>
              <a:rPr lang="fi-FI" sz="2600" dirty="0" err="1">
                <a:solidFill>
                  <a:srgbClr val="0F0F0F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esim</a:t>
            </a:r>
            <a:r>
              <a:rPr lang="fi-FI" sz="2600" dirty="0">
                <a:solidFill>
                  <a:srgbClr val="0F0F0F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 fysioterapia kotikäynteinä/  polikliinisesti tai laitoshoidossa</a:t>
            </a:r>
            <a:endParaRPr lang="fi-FI" sz="2600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69827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F0AFB63-A7C9-23C4-CAE4-36A4B72F31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sz="2200" dirty="0"/>
              <a:t>Lääkinnällinen kuntoutus jatkuu…</a:t>
            </a:r>
            <a:br>
              <a:rPr lang="fi-FI" sz="2200" dirty="0"/>
            </a:br>
            <a:br>
              <a:rPr lang="fi-FI" dirty="0"/>
            </a:br>
            <a:r>
              <a:rPr lang="fi-FI" sz="3100" dirty="0">
                <a:solidFill>
                  <a:schemeClr val="tx1"/>
                </a:solidFill>
              </a:rPr>
              <a:t>Kela järjestää </a:t>
            </a:r>
            <a:r>
              <a:rPr lang="fi-FI" sz="3100" dirty="0"/>
              <a:t>(Kuntoutuslaki, KKRL 566/2005)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057D104-E3BA-0D25-F5C4-EB1FCA0077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053087"/>
            <a:ext cx="8596668" cy="4546121"/>
          </a:xfrm>
        </p:spPr>
        <p:txBody>
          <a:bodyPr>
            <a:normAutofit/>
          </a:bodyPr>
          <a:lstStyle/>
          <a:p>
            <a:pPr lvl="1"/>
            <a:r>
              <a:rPr lang="fi-FI" dirty="0"/>
              <a:t>•</a:t>
            </a:r>
            <a:r>
              <a:rPr lang="fi-FI" b="1" dirty="0"/>
              <a:t>Harkinnanvarainen kuntoutus</a:t>
            </a:r>
            <a:br>
              <a:rPr lang="fi-FI" dirty="0"/>
            </a:br>
            <a:r>
              <a:rPr lang="fi-FI" dirty="0"/>
              <a:t> Tavoitteena tukea arjen ja työn toiminnoissa sekä kuormittavissa tilanteissa sairauden kohdattua. </a:t>
            </a:r>
          </a:p>
          <a:p>
            <a:pPr lvl="1"/>
            <a:r>
              <a:rPr lang="fi-FI" dirty="0"/>
              <a:t>•</a:t>
            </a:r>
            <a:r>
              <a:rPr lang="fi-FI" b="1" dirty="0"/>
              <a:t>Vaativa lääkinnällinen kuntoutus</a:t>
            </a:r>
            <a:br>
              <a:rPr lang="fi-FI" dirty="0"/>
            </a:br>
            <a:r>
              <a:rPr lang="fi-FI" dirty="0"/>
              <a:t>Tavoitteena on, että sairaudesta tai vammasta huolimatta pystyy työskentelemään tai selviytymään arkielämän toiminnoista paremmin.</a:t>
            </a:r>
          </a:p>
          <a:p>
            <a:pPr lvl="1"/>
            <a:r>
              <a:rPr lang="fi-FI" b="1" dirty="0"/>
              <a:t>Nuoren ammatillinen kuntoutus (16- 29v)</a:t>
            </a:r>
            <a:br>
              <a:rPr lang="fi-FI" dirty="0"/>
            </a:br>
            <a:r>
              <a:rPr lang="fi-FI" dirty="0"/>
              <a:t>toimintakyky heikentynyt muista syistä kuin sairaudesta. </a:t>
            </a:r>
          </a:p>
          <a:p>
            <a:pPr lvl="1"/>
            <a:r>
              <a:rPr lang="fi-FI" b="1" dirty="0"/>
              <a:t>Kuntoutuspsykoterapia</a:t>
            </a:r>
            <a:br>
              <a:rPr lang="fi-FI" dirty="0"/>
            </a:br>
            <a:r>
              <a:rPr lang="fi-FI" dirty="0"/>
              <a:t>Tavoitteena on edistää kuntoutujan työ- ja opiskelukykyä sekä tukea opintojen edistymistä, työelämässä pysymistä ja työelämään siirtymistä tai sinne palaamista.</a:t>
            </a:r>
          </a:p>
          <a:p>
            <a:pPr lvl="1"/>
            <a:endParaRPr lang="fi-FI" dirty="0"/>
          </a:p>
          <a:p>
            <a:pPr lvl="1"/>
            <a:r>
              <a:rPr lang="fi-FI" b="1" dirty="0"/>
              <a:t>Ammatillinen kuntoutus </a:t>
            </a:r>
            <a:r>
              <a:rPr lang="fi-FI" dirty="0"/>
              <a:t>Tukea työllistymiseen, opiskeluihin ja työssä pysymiseen ja sinne palaamiseen</a:t>
            </a:r>
          </a:p>
          <a:p>
            <a:pPr lvl="1"/>
            <a:endParaRPr lang="fi-FI" dirty="0"/>
          </a:p>
          <a:p>
            <a:pPr lvl="1"/>
            <a:endParaRPr lang="fi-FI" dirty="0"/>
          </a:p>
          <a:p>
            <a:pPr lvl="1"/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970260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03AE127-802C-459A-A612-DB85B67F0D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7F28D894-C758-5E16-AA81-6B974CA1A5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2436" y="1179151"/>
            <a:ext cx="3685604" cy="4463889"/>
          </a:xfrm>
        </p:spPr>
        <p:txBody>
          <a:bodyPr anchor="ctr">
            <a:normAutofit/>
          </a:bodyPr>
          <a:lstStyle/>
          <a:p>
            <a:r>
              <a:rPr lang="fi-FI" sz="2800" dirty="0"/>
              <a:t>KELAN HARKINNANVARAINEN KUNTOUTUS</a:t>
            </a:r>
            <a:br>
              <a:rPr lang="fi-FI" sz="2800" dirty="0"/>
            </a:br>
            <a:r>
              <a:rPr lang="fi-FI" sz="2800" dirty="0"/>
              <a:t>2025</a:t>
            </a:r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9323D83D-50D6-4040-A58B-FCEA340F88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i-FI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A1FE6BB-DFB2-4080-9B5E-076EF5DDE6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6670" y="1442595"/>
            <a:ext cx="0" cy="3937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13C8DBA-37DA-ED3E-D33A-100BC26DEC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23427" y="157845"/>
            <a:ext cx="7689436" cy="6574419"/>
          </a:xfrm>
        </p:spPr>
        <p:txBody>
          <a:bodyPr anchor="ctr"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fi-FI" sz="2000" b="1" dirty="0">
                <a:latin typeface="+mj-lt"/>
                <a:cs typeface="Arial" panose="020B0604020202020204" pitchFamily="34" charset="0"/>
              </a:rPr>
              <a:t>SOPEUTUMISVALMENNUSKURSSI</a:t>
            </a:r>
          </a:p>
          <a:p>
            <a:pPr marL="0" indent="0">
              <a:lnSpc>
                <a:spcPct val="90000"/>
              </a:lnSpc>
              <a:buNone/>
            </a:pPr>
            <a:br>
              <a:rPr lang="fi-FI" sz="2000" dirty="0">
                <a:latin typeface="+mj-lt"/>
                <a:cs typeface="Arial" panose="020B0604020202020204" pitchFamily="34" charset="0"/>
              </a:rPr>
            </a:br>
            <a:r>
              <a:rPr lang="fi-FI" sz="2000" dirty="0">
                <a:latin typeface="+mj-lt"/>
                <a:cs typeface="Arial" panose="020B0604020202020204" pitchFamily="34" charset="0"/>
              </a:rPr>
              <a:t>	Harvinaiset sidekudossairaudet: </a:t>
            </a:r>
            <a:br>
              <a:rPr lang="fi-FI" sz="2000" dirty="0">
                <a:latin typeface="+mj-lt"/>
                <a:cs typeface="Arial" panose="020B0604020202020204" pitchFamily="34" charset="0"/>
              </a:rPr>
            </a:br>
            <a:r>
              <a:rPr lang="fi-FI" sz="2000" dirty="0">
                <a:latin typeface="+mj-lt"/>
                <a:cs typeface="Arial" panose="020B0604020202020204" pitchFamily="34" charset="0"/>
              </a:rPr>
              <a:t>	Sjögrenin oireyhtymä- kurssi, Sidekudossairaudet- kurssi, 	Vaskuliitti- kurssi</a:t>
            </a:r>
          </a:p>
          <a:p>
            <a:pPr marL="0" indent="0">
              <a:lnSpc>
                <a:spcPct val="90000"/>
              </a:lnSpc>
              <a:buNone/>
            </a:pPr>
            <a:endParaRPr lang="fi-FI" dirty="0">
              <a:latin typeface="+mj-lt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fi-FI" b="1" dirty="0">
                <a:latin typeface="+mj-lt"/>
                <a:cs typeface="Arial" panose="020B0604020202020204" pitchFamily="34" charset="0"/>
              </a:rPr>
              <a:t>	</a:t>
            </a:r>
            <a:r>
              <a:rPr lang="fi-FI" sz="2000" b="1" dirty="0">
                <a:latin typeface="+mj-lt"/>
                <a:cs typeface="Arial" panose="020B0604020202020204" pitchFamily="34" charset="0"/>
              </a:rPr>
              <a:t>KUNTOUTUSKURSS</a:t>
            </a:r>
            <a:r>
              <a:rPr lang="fi-FI" b="1" dirty="0">
                <a:latin typeface="+mj-lt"/>
                <a:cs typeface="Arial" panose="020B0604020202020204" pitchFamily="34" charset="0"/>
              </a:rPr>
              <a:t>I </a:t>
            </a:r>
            <a:r>
              <a:rPr lang="fi-FI" dirty="0">
                <a:latin typeface="+mj-lt"/>
                <a:cs typeface="Arial" panose="020B0604020202020204" pitchFamily="34" charset="0"/>
              </a:rPr>
              <a:t>reumaa sairastavalle aikuiselle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fi-FI" sz="2000" dirty="0">
                <a:latin typeface="+mj-lt"/>
                <a:cs typeface="Arial" panose="020B0604020202020204" pitchFamily="34" charset="0"/>
              </a:rPr>
              <a:t>- </a:t>
            </a:r>
            <a:r>
              <a:rPr lang="fi-FI" sz="2000" b="0" i="0" dirty="0">
                <a:effectLst/>
                <a:latin typeface="+mj-lt"/>
              </a:rPr>
              <a:t>olet yli 18-vuotias ja sinulla on todettu nivelreuma, selän reumaattinen tulehdus, selkärankareuma, nivelpsoriaasi tai muu tulehduksellinen nivelsairaus.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fi-FI" sz="2000" dirty="0">
                <a:latin typeface="+mj-lt"/>
              </a:rPr>
              <a:t>   </a:t>
            </a:r>
            <a:r>
              <a:rPr lang="fi-FI" sz="2000" b="0" i="0" dirty="0">
                <a:effectLst/>
                <a:latin typeface="+mj-lt"/>
              </a:rPr>
              <a:t> - tarvitset moniammatillista kuntoutusta ja sairautesi           	ensivaiheen hoitojakso on päättynyt tai tilanteesi on 	muuten vakiintunut</a:t>
            </a:r>
          </a:p>
          <a:p>
            <a:pPr marL="0" indent="0">
              <a:lnSpc>
                <a:spcPct val="90000"/>
              </a:lnSpc>
              <a:buNone/>
            </a:pPr>
            <a:endParaRPr lang="fi-FI" b="0" i="0" dirty="0">
              <a:effectLst/>
              <a:latin typeface="+mj-lt"/>
            </a:endParaRPr>
          </a:p>
          <a:p>
            <a:pPr>
              <a:lnSpc>
                <a:spcPct val="90000"/>
              </a:lnSpc>
            </a:pPr>
            <a:r>
              <a:rPr lang="fi-FI" dirty="0">
                <a:latin typeface="+mj-lt"/>
                <a:cs typeface="Arial" panose="020B0604020202020204" pitchFamily="34" charset="0"/>
              </a:rPr>
              <a:t> 	</a:t>
            </a:r>
            <a:r>
              <a:rPr lang="fi-FI" sz="2000" b="1" dirty="0">
                <a:latin typeface="+mj-lt"/>
                <a:cs typeface="Arial" panose="020B0604020202020204" pitchFamily="34" charset="0"/>
              </a:rPr>
              <a:t>MONIAMMATILLINEN YKSILÖKUNTOUTUS</a:t>
            </a:r>
          </a:p>
          <a:p>
            <a:pPr marL="0" indent="0">
              <a:lnSpc>
                <a:spcPct val="90000"/>
              </a:lnSpc>
              <a:buNone/>
            </a:pPr>
            <a:br>
              <a:rPr lang="fi-FI" sz="2000" b="1" dirty="0">
                <a:latin typeface="+mj-lt"/>
                <a:cs typeface="Arial" panose="020B0604020202020204" pitchFamily="34" charset="0"/>
              </a:rPr>
            </a:br>
            <a:r>
              <a:rPr lang="fi-FI" sz="2000" b="1" dirty="0">
                <a:latin typeface="+mj-lt"/>
                <a:cs typeface="Arial" panose="020B0604020202020204" pitchFamily="34" charset="0"/>
              </a:rPr>
              <a:t>	</a:t>
            </a:r>
            <a:r>
              <a:rPr lang="fi-FI" b="1" dirty="0">
                <a:latin typeface="+mj-lt"/>
                <a:cs typeface="Arial" panose="020B0604020202020204" pitchFamily="34" charset="0"/>
              </a:rPr>
              <a:t>-</a:t>
            </a:r>
            <a:r>
              <a:rPr lang="fi-FI" b="0" i="0" dirty="0">
                <a:effectLst/>
                <a:latin typeface="Lato" panose="020F0502020204030203" pitchFamily="34" charset="0"/>
              </a:rPr>
              <a:t> </a:t>
            </a:r>
            <a:r>
              <a:rPr lang="fi-FI" sz="2000" b="0" i="0" dirty="0">
                <a:effectLst/>
                <a:latin typeface="+mj-lt"/>
              </a:rPr>
              <a:t>sairautesi on laaja-alainen ja siihen liittyy monia eri 	ongelmia. </a:t>
            </a:r>
            <a:endParaRPr lang="fi-FI" sz="2000" dirty="0">
              <a:latin typeface="+mj-lt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fi-FI" sz="2000" b="0" i="0" dirty="0">
                <a:effectLst/>
                <a:latin typeface="+mj-lt"/>
              </a:rPr>
              <a:t>	-</a:t>
            </a:r>
            <a:r>
              <a:rPr lang="fi-FI" sz="2000" dirty="0">
                <a:latin typeface="+mj-lt"/>
              </a:rPr>
              <a:t>k</a:t>
            </a:r>
            <a:r>
              <a:rPr lang="fi-FI" sz="2000" b="0" i="0" dirty="0">
                <a:effectLst/>
                <a:latin typeface="+mj-lt"/>
              </a:rPr>
              <a:t>untoutuksesi saattaa myös vaatia yksilöllisempää 	suunnittelua ja toteutusta</a:t>
            </a:r>
            <a:endParaRPr lang="fi-FI" sz="2000" dirty="0">
              <a:latin typeface="+mj-lt"/>
            </a:endParaRPr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F10FD715-4DCE-4779-B634-EC78315EA2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11364139" y="0"/>
            <a:ext cx="842596" cy="4616289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87411366"/>
      </p:ext>
    </p:extLst>
  </p:cSld>
  <p:clrMapOvr>
    <a:masterClrMapping/>
  </p:clrMapOvr>
</p:sld>
</file>

<file path=ppt/theme/theme1.xml><?xml version="1.0" encoding="utf-8"?>
<a:theme xmlns:a="http://schemas.openxmlformats.org/drawingml/2006/main" name="Pinta">
  <a:themeElements>
    <a:clrScheme name="Pin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Pin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n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Metadata/LabelInfo.xml><?xml version="1.0" encoding="utf-8"?>
<clbl:labelList xmlns:clbl="http://schemas.microsoft.com/office/2020/mipLabelMetadata">
  <clbl:label id="{64c3e0a5-de9f-42d8-8b8c-e3346f136bf8}" enabled="1" method="Standard" siteId="{e307563d-5fcd-4e12-a554-9927f388b1cf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1220</TotalTime>
  <Words>769</Words>
  <Application>Microsoft Office PowerPoint</Application>
  <PresentationFormat>Laajakuva</PresentationFormat>
  <Paragraphs>108</Paragraphs>
  <Slides>14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14</vt:i4>
      </vt:variant>
    </vt:vector>
  </HeadingPairs>
  <TitlesOfParts>
    <vt:vector size="20" baseType="lpstr">
      <vt:lpstr>Arial</vt:lpstr>
      <vt:lpstr>Comic Sans MS</vt:lpstr>
      <vt:lpstr>Lato</vt:lpstr>
      <vt:lpstr>Trebuchet MS</vt:lpstr>
      <vt:lpstr>Wingdings 3</vt:lpstr>
      <vt:lpstr>Pinta</vt:lpstr>
      <vt:lpstr>KUNTOUTUS  TOIMINTA- ja TYÖKYVYN TUKENA</vt:lpstr>
      <vt:lpstr>   Sisältö</vt:lpstr>
      <vt:lpstr> LIIKUNTAPALVELUJA</vt:lpstr>
      <vt:lpstr>HARRASTEVÄLINEISTÄ</vt:lpstr>
      <vt:lpstr>TYÖTERVEYSHUOLTO ja kuntoutus</vt:lpstr>
      <vt:lpstr> LÄÄKINNÄLLINEN KUNTOUTUS</vt:lpstr>
      <vt:lpstr>LÄÄKINNÄLLINEN KUNTOUTUS jatkuu…</vt:lpstr>
      <vt:lpstr>Lääkinnällinen kuntoutus jatkuu…  Kela järjestää (Kuntoutuslaki, KKRL 566/2005) </vt:lpstr>
      <vt:lpstr>KELAN HARKINNANVARAINEN KUNTOUTUS 2025</vt:lpstr>
      <vt:lpstr>KELAN VAATIVA LÄÄKINNÄLLINEN KUNTOUTUS</vt:lpstr>
      <vt:lpstr>AMMATILLINEN KUNTOUTUS</vt:lpstr>
      <vt:lpstr>AMMATILLINEN KUNTOUTUS jatkuu….</vt:lpstr>
      <vt:lpstr>AMMATILLINEN KUNTOUTUS jatkuu…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Heinonen Ulla</dc:creator>
  <cp:lastModifiedBy>Heinonen Ulla</cp:lastModifiedBy>
  <cp:revision>93</cp:revision>
  <cp:lastPrinted>2025-10-15T16:35:03Z</cp:lastPrinted>
  <dcterms:created xsi:type="dcterms:W3CDTF">2023-02-07T20:05:24Z</dcterms:created>
  <dcterms:modified xsi:type="dcterms:W3CDTF">2025-10-29T11:19:46Z</dcterms:modified>
</cp:coreProperties>
</file>